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57" r:id="rId3"/>
    <p:sldId id="258" r:id="rId4"/>
    <p:sldId id="276" r:id="rId5"/>
    <p:sldId id="264" r:id="rId6"/>
    <p:sldId id="259" r:id="rId7"/>
    <p:sldId id="260" r:id="rId8"/>
    <p:sldId id="261" r:id="rId9"/>
    <p:sldId id="262" r:id="rId10"/>
    <p:sldId id="263" r:id="rId11"/>
    <p:sldId id="265" r:id="rId12"/>
    <p:sldId id="266" r:id="rId13"/>
    <p:sldId id="267" r:id="rId14"/>
    <p:sldId id="268" r:id="rId15"/>
    <p:sldId id="269" r:id="rId16"/>
    <p:sldId id="270" r:id="rId17"/>
    <p:sldId id="271" r:id="rId18"/>
    <p:sldId id="272" r:id="rId19"/>
    <p:sldId id="273" r:id="rId20"/>
    <p:sldId id="277" r:id="rId21"/>
    <p:sldId id="274" r:id="rId22"/>
    <p:sldId id="275" r:id="rId23"/>
    <p:sldId id="278"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3300"/>
    <a:srgbClr val="FFCC00"/>
    <a:srgbClr val="6600FF"/>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448" autoAdjust="0"/>
  </p:normalViewPr>
  <p:slideViewPr>
    <p:cSldViewPr>
      <p:cViewPr>
        <p:scale>
          <a:sx n="60" d="100"/>
          <a:sy n="60" d="100"/>
        </p:scale>
        <p:origin x="-1656" y="4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3154" y="-8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33" cy="465217"/>
          </a:xfrm>
          <a:prstGeom prst="rect">
            <a:avLst/>
          </a:prstGeom>
        </p:spPr>
        <p:txBody>
          <a:bodyPr vert="horz" lIns="91449" tIns="45725" rIns="91449" bIns="45725" rtlCol="0"/>
          <a:lstStyle>
            <a:lvl1pPr algn="l">
              <a:defRPr sz="1200"/>
            </a:lvl1pPr>
          </a:lstStyle>
          <a:p>
            <a:endParaRPr lang="en-US"/>
          </a:p>
        </p:txBody>
      </p:sp>
      <p:sp>
        <p:nvSpPr>
          <p:cNvPr id="3" name="Date Placeholder 2"/>
          <p:cNvSpPr>
            <a:spLocks noGrp="1"/>
          </p:cNvSpPr>
          <p:nvPr>
            <p:ph type="dt" sz="quarter" idx="1"/>
          </p:nvPr>
        </p:nvSpPr>
        <p:spPr>
          <a:xfrm>
            <a:off x="3970349" y="0"/>
            <a:ext cx="3038433" cy="465217"/>
          </a:xfrm>
          <a:prstGeom prst="rect">
            <a:avLst/>
          </a:prstGeom>
        </p:spPr>
        <p:txBody>
          <a:bodyPr vert="horz" lIns="91449" tIns="45725" rIns="91449" bIns="45725" rtlCol="0"/>
          <a:lstStyle>
            <a:lvl1pPr algn="r">
              <a:defRPr sz="1200"/>
            </a:lvl1pPr>
          </a:lstStyle>
          <a:p>
            <a:fld id="{7B1CD0E8-D0AF-4F2E-A442-6E3EEF551A93}" type="datetimeFigureOut">
              <a:rPr lang="en-US" smtClean="0"/>
              <a:pPr/>
              <a:t>10/27/2017</a:t>
            </a:fld>
            <a:endParaRPr lang="en-US"/>
          </a:p>
        </p:txBody>
      </p:sp>
      <p:sp>
        <p:nvSpPr>
          <p:cNvPr id="4" name="Footer Placeholder 3"/>
          <p:cNvSpPr>
            <a:spLocks noGrp="1"/>
          </p:cNvSpPr>
          <p:nvPr>
            <p:ph type="ftr" sz="quarter" idx="2"/>
          </p:nvPr>
        </p:nvSpPr>
        <p:spPr>
          <a:xfrm>
            <a:off x="1" y="8829597"/>
            <a:ext cx="3038433" cy="465216"/>
          </a:xfrm>
          <a:prstGeom prst="rect">
            <a:avLst/>
          </a:prstGeom>
        </p:spPr>
        <p:txBody>
          <a:bodyPr vert="horz" lIns="91449" tIns="45725" rIns="91449" bIns="45725" rtlCol="0" anchor="b"/>
          <a:lstStyle>
            <a:lvl1pPr algn="l">
              <a:defRPr sz="1200"/>
            </a:lvl1pPr>
          </a:lstStyle>
          <a:p>
            <a:endParaRPr lang="en-US"/>
          </a:p>
        </p:txBody>
      </p:sp>
      <p:sp>
        <p:nvSpPr>
          <p:cNvPr id="5" name="Slide Number Placeholder 4"/>
          <p:cNvSpPr>
            <a:spLocks noGrp="1"/>
          </p:cNvSpPr>
          <p:nvPr>
            <p:ph type="sldNum" sz="quarter" idx="3"/>
          </p:nvPr>
        </p:nvSpPr>
        <p:spPr>
          <a:xfrm>
            <a:off x="3970349" y="8829597"/>
            <a:ext cx="3038433" cy="465216"/>
          </a:xfrm>
          <a:prstGeom prst="rect">
            <a:avLst/>
          </a:prstGeom>
        </p:spPr>
        <p:txBody>
          <a:bodyPr vert="horz" lIns="91449" tIns="45725" rIns="91449" bIns="45725" rtlCol="0" anchor="b"/>
          <a:lstStyle>
            <a:lvl1pPr algn="r">
              <a:defRPr sz="1200"/>
            </a:lvl1pPr>
          </a:lstStyle>
          <a:p>
            <a:fld id="{EE259A1D-CFE9-4856-A285-4675883533A0}" type="slidenum">
              <a:rPr lang="en-US" smtClean="0"/>
              <a:pPr/>
              <a:t>‹#›</a:t>
            </a:fld>
            <a:endParaRPr lang="en-US"/>
          </a:p>
        </p:txBody>
      </p:sp>
    </p:spTree>
    <p:extLst>
      <p:ext uri="{BB962C8B-B14F-4D97-AF65-F5344CB8AC3E}">
        <p14:creationId xmlns:p14="http://schemas.microsoft.com/office/powerpoint/2010/main" xmlns="" val="3859677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37840" cy="464820"/>
          </a:xfrm>
          <a:prstGeom prst="rect">
            <a:avLst/>
          </a:prstGeom>
        </p:spPr>
        <p:txBody>
          <a:bodyPr vert="horz" lIns="91653" tIns="45828" rIns="91653" bIns="45828" rtlCol="0"/>
          <a:lstStyle>
            <a:lvl1pPr algn="l">
              <a:defRPr sz="1100"/>
            </a:lvl1pPr>
          </a:lstStyle>
          <a:p>
            <a:endParaRPr lang="en-US" dirty="0"/>
          </a:p>
        </p:txBody>
      </p:sp>
      <p:sp>
        <p:nvSpPr>
          <p:cNvPr id="3" name="Date Placeholder 2"/>
          <p:cNvSpPr>
            <a:spLocks noGrp="1"/>
          </p:cNvSpPr>
          <p:nvPr>
            <p:ph type="dt" idx="1"/>
          </p:nvPr>
        </p:nvSpPr>
        <p:spPr>
          <a:xfrm>
            <a:off x="3970939" y="4"/>
            <a:ext cx="3037840" cy="464820"/>
          </a:xfrm>
          <a:prstGeom prst="rect">
            <a:avLst/>
          </a:prstGeom>
        </p:spPr>
        <p:txBody>
          <a:bodyPr vert="horz" lIns="91653" tIns="45828" rIns="91653" bIns="45828" rtlCol="0"/>
          <a:lstStyle>
            <a:lvl1pPr algn="r">
              <a:defRPr sz="1100"/>
            </a:lvl1pPr>
          </a:lstStyle>
          <a:p>
            <a:fld id="{40FDB460-0386-41E6-816F-6213D56C8033}" type="datetimeFigureOut">
              <a:rPr lang="en-US" smtClean="0"/>
              <a:pPr/>
              <a:t>10/27/2017</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653" tIns="45828" rIns="91653" bIns="45828" rtlCol="0" anchor="ctr"/>
          <a:lstStyle/>
          <a:p>
            <a:endParaRPr lang="en-US" dirty="0"/>
          </a:p>
        </p:txBody>
      </p:sp>
      <p:sp>
        <p:nvSpPr>
          <p:cNvPr id="5" name="Notes Placeholder 4"/>
          <p:cNvSpPr>
            <a:spLocks noGrp="1"/>
          </p:cNvSpPr>
          <p:nvPr>
            <p:ph type="body" sz="quarter" idx="3"/>
          </p:nvPr>
        </p:nvSpPr>
        <p:spPr>
          <a:xfrm>
            <a:off x="701042" y="4415790"/>
            <a:ext cx="5608320" cy="4183380"/>
          </a:xfrm>
          <a:prstGeom prst="rect">
            <a:avLst/>
          </a:prstGeom>
        </p:spPr>
        <p:txBody>
          <a:bodyPr vert="horz" lIns="91653" tIns="45828" rIns="91653" bIns="45828"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3" y="8829969"/>
            <a:ext cx="3037840" cy="464820"/>
          </a:xfrm>
          <a:prstGeom prst="rect">
            <a:avLst/>
          </a:prstGeom>
        </p:spPr>
        <p:txBody>
          <a:bodyPr vert="horz" lIns="91653" tIns="45828" rIns="91653" bIns="45828"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0939" y="8829969"/>
            <a:ext cx="3037840" cy="464820"/>
          </a:xfrm>
          <a:prstGeom prst="rect">
            <a:avLst/>
          </a:prstGeom>
        </p:spPr>
        <p:txBody>
          <a:bodyPr vert="horz" lIns="91653" tIns="45828" rIns="91653" bIns="45828" rtlCol="0" anchor="b"/>
          <a:lstStyle>
            <a:lvl1pPr algn="r">
              <a:defRPr sz="1100"/>
            </a:lvl1pPr>
          </a:lstStyle>
          <a:p>
            <a:fld id="{5E97C9A2-89A8-48A2-B854-56497CCD8598}" type="slidenum">
              <a:rPr lang="en-US" smtClean="0"/>
              <a:pPr/>
              <a:t>‹#›</a:t>
            </a:fld>
            <a:endParaRPr lang="en-US" dirty="0"/>
          </a:p>
        </p:txBody>
      </p:sp>
    </p:spTree>
    <p:extLst>
      <p:ext uri="{BB962C8B-B14F-4D97-AF65-F5344CB8AC3E}">
        <p14:creationId xmlns:p14="http://schemas.microsoft.com/office/powerpoint/2010/main" xmlns="" val="454414090"/>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anose="020B0604020202020204" pitchFamily="34" charset="0"/>
                <a:cs typeface="Arial" panose="020B0604020202020204" pitchFamily="34" charset="0"/>
              </a:rPr>
              <a:t>Greetings</a:t>
            </a:r>
            <a:endParaRPr lang="en-US" sz="12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Introduction</a:t>
            </a:r>
          </a:p>
          <a:p>
            <a:endParaRPr lang="en-US" sz="1200" b="1" dirty="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We </a:t>
            </a:r>
            <a:r>
              <a:rPr lang="en-US" sz="1200" b="1" dirty="0">
                <a:latin typeface="Arial" panose="020B0604020202020204" pitchFamily="34" charset="0"/>
                <a:cs typeface="Arial" panose="020B0604020202020204" pitchFamily="34" charset="0"/>
              </a:rPr>
              <a:t>are going to talk about Money……….your Money</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What grades are here today?  Show of hands </a:t>
            </a:r>
            <a:r>
              <a:rPr lang="en-US" sz="1200" b="1" dirty="0" smtClean="0">
                <a:latin typeface="Arial" panose="020B0604020202020204" pitchFamily="34" charset="0"/>
                <a:cs typeface="Arial" panose="020B0604020202020204" pitchFamily="34" charset="0"/>
              </a:rPr>
              <a:t>?</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What are your plans after you graduate from high school – </a:t>
            </a:r>
            <a:r>
              <a:rPr lang="en-US" sz="1200" b="1" u="sng" dirty="0">
                <a:latin typeface="Arial" panose="020B0604020202020204" pitchFamily="34" charset="0"/>
                <a:cs typeface="Arial" panose="020B0604020202020204" pitchFamily="34" charset="0"/>
              </a:rPr>
              <a:t>Start working</a:t>
            </a:r>
            <a:r>
              <a:rPr lang="en-US" sz="1200" b="1" dirty="0">
                <a:latin typeface="Arial" panose="020B0604020202020204" pitchFamily="34" charset="0"/>
                <a:cs typeface="Arial" panose="020B0604020202020204" pitchFamily="34" charset="0"/>
              </a:rPr>
              <a:t>?......</a:t>
            </a:r>
            <a:r>
              <a:rPr lang="en-US" sz="1200" b="1" u="sng" dirty="0">
                <a:latin typeface="Arial" panose="020B0604020202020204" pitchFamily="34" charset="0"/>
                <a:cs typeface="Arial" panose="020B0604020202020204" pitchFamily="34" charset="0"/>
              </a:rPr>
              <a:t>Go to a vocational school</a:t>
            </a:r>
            <a:r>
              <a:rPr lang="en-US" sz="1200" b="1" dirty="0">
                <a:latin typeface="Arial" panose="020B0604020202020204" pitchFamily="34" charset="0"/>
                <a:cs typeface="Arial" panose="020B0604020202020204" pitchFamily="34" charset="0"/>
              </a:rPr>
              <a:t>?.......</a:t>
            </a:r>
            <a:r>
              <a:rPr lang="en-US" sz="1200" b="1" u="sng" dirty="0">
                <a:latin typeface="Arial" panose="020B0604020202020204" pitchFamily="34" charset="0"/>
                <a:cs typeface="Arial" panose="020B0604020202020204" pitchFamily="34" charset="0"/>
              </a:rPr>
              <a:t>Go to a community college</a:t>
            </a:r>
            <a:r>
              <a:rPr lang="en-US" sz="1200" b="1" dirty="0">
                <a:latin typeface="Arial" panose="020B0604020202020204" pitchFamily="34" charset="0"/>
                <a:cs typeface="Arial" panose="020B0604020202020204" pitchFamily="34" charset="0"/>
              </a:rPr>
              <a:t>?......</a:t>
            </a:r>
            <a:r>
              <a:rPr lang="en-US" sz="1200" b="1" u="sng" dirty="0">
                <a:latin typeface="Arial" panose="020B0604020202020204" pitchFamily="34" charset="0"/>
                <a:cs typeface="Arial" panose="020B0604020202020204" pitchFamily="34" charset="0"/>
              </a:rPr>
              <a:t>Go to a four year university</a:t>
            </a:r>
            <a:r>
              <a:rPr lang="en-US" sz="1200" b="1" dirty="0">
                <a:latin typeface="Arial" panose="020B0604020202020204" pitchFamily="34" charset="0"/>
                <a:cs typeface="Arial" panose="020B0604020202020204" pitchFamily="34" charset="0"/>
              </a:rPr>
              <a:t>?.......</a:t>
            </a:r>
            <a:r>
              <a:rPr lang="en-US" sz="1200" b="1" u="sng" dirty="0">
                <a:latin typeface="Arial" panose="020B0604020202020204" pitchFamily="34" charset="0"/>
                <a:cs typeface="Arial" panose="020B0604020202020204" pitchFamily="34" charset="0"/>
              </a:rPr>
              <a:t>Other</a:t>
            </a:r>
            <a:r>
              <a:rPr lang="en-US" sz="1200" b="1" dirty="0">
                <a:latin typeface="Arial" panose="020B0604020202020204" pitchFamily="34" charset="0"/>
                <a:cs typeface="Arial" panose="020B0604020202020204" pitchFamily="34" charset="0"/>
              </a:rPr>
              <a:t>?</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Show of hands  -  How many of you have thought, even once, for whatever reason, that you want to or are ready to be out on your own? </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During our time together we </a:t>
            </a:r>
            <a:r>
              <a:rPr lang="en-US" sz="1200" b="1" dirty="0">
                <a:latin typeface="Arial" panose="020B0604020202020204" pitchFamily="34" charset="0"/>
                <a:cs typeface="Arial" panose="020B0604020202020204" pitchFamily="34" charset="0"/>
              </a:rPr>
              <a:t>hope to give you just a peek at what being on your own in the REAL WORLD might </a:t>
            </a:r>
            <a:r>
              <a:rPr lang="en-US" sz="1200" b="1" dirty="0" smtClean="0">
                <a:latin typeface="Arial" panose="020B0604020202020204" pitchFamily="34" charset="0"/>
                <a:cs typeface="Arial" panose="020B0604020202020204" pitchFamily="34" charset="0"/>
              </a:rPr>
              <a:t>look </a:t>
            </a:r>
            <a:r>
              <a:rPr lang="en-US" sz="1200" b="1" dirty="0">
                <a:latin typeface="Arial" panose="020B0604020202020204" pitchFamily="34" charset="0"/>
                <a:cs typeface="Arial" panose="020B0604020202020204" pitchFamily="34" charset="0"/>
              </a:rPr>
              <a:t>like.</a:t>
            </a:r>
          </a:p>
          <a:p>
            <a:endParaRPr lang="en-US" sz="1200" b="1" dirty="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School, from elementary until now has been teaching you how to learn – helping you prepare for what is going to happen in a year or two – when you graduate!!!</a:t>
            </a:r>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E97C9A2-89A8-48A2-B854-56497CCD8598}" type="slidenum">
              <a:rPr lang="en-US" smtClean="0"/>
              <a:pPr/>
              <a:t>1</a:t>
            </a:fld>
            <a:endParaRPr lang="en-US" dirty="0"/>
          </a:p>
        </p:txBody>
      </p:sp>
    </p:spTree>
    <p:extLst>
      <p:ext uri="{BB962C8B-B14F-4D97-AF65-F5344CB8AC3E}">
        <p14:creationId xmlns:p14="http://schemas.microsoft.com/office/powerpoint/2010/main" xmlns="" val="2058055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These are your options.  Your transportation expense includes a loan payment, insurance and gas, but doesn’t include any money for repairs and regular maintenance.</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How you are going to pay for a repair if your car breaks down.</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Make a choice, write the Total Expense on your worksheet and subtract it from your balance.</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WAIT………(</a:t>
            </a:r>
            <a:r>
              <a:rPr lang="en-US" sz="1200" b="1" u="sng" dirty="0">
                <a:latin typeface="Arial" panose="020B0604020202020204" pitchFamily="34" charset="0"/>
                <a:cs typeface="Arial" panose="020B0604020202020204" pitchFamily="34" charset="0"/>
              </a:rPr>
              <a:t>SLIDE)</a:t>
            </a:r>
          </a:p>
        </p:txBody>
      </p:sp>
      <p:sp>
        <p:nvSpPr>
          <p:cNvPr id="4" name="Slide Number Placeholder 3"/>
          <p:cNvSpPr>
            <a:spLocks noGrp="1"/>
          </p:cNvSpPr>
          <p:nvPr>
            <p:ph type="sldNum" sz="quarter" idx="10"/>
          </p:nvPr>
        </p:nvSpPr>
        <p:spPr/>
        <p:txBody>
          <a:bodyPr/>
          <a:lstStyle/>
          <a:p>
            <a:fld id="{5E97C9A2-89A8-48A2-B854-56497CCD8598}" type="slidenum">
              <a:rPr lang="en-US" smtClean="0"/>
              <a:pPr/>
              <a:t>10</a:t>
            </a:fld>
            <a:endParaRPr lang="en-US" dirty="0"/>
          </a:p>
        </p:txBody>
      </p:sp>
    </p:spTree>
    <p:extLst>
      <p:ext uri="{BB962C8B-B14F-4D97-AF65-F5344CB8AC3E}">
        <p14:creationId xmlns:p14="http://schemas.microsoft.com/office/powerpoint/2010/main" xmlns="" val="3184298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Raise your hand if your profile includes children.</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If you don’t have children look </a:t>
            </a:r>
            <a:r>
              <a:rPr lang="en-US" sz="1200" b="1" dirty="0" smtClean="0">
                <a:latin typeface="Arial" panose="020B0604020202020204" pitchFamily="34" charset="0"/>
                <a:cs typeface="Arial" panose="020B0604020202020204" pitchFamily="34" charset="0"/>
              </a:rPr>
              <a:t>at </a:t>
            </a:r>
            <a:r>
              <a:rPr lang="en-US" sz="1200" b="1" dirty="0">
                <a:latin typeface="Arial" panose="020B0604020202020204" pitchFamily="34" charset="0"/>
                <a:cs typeface="Arial" panose="020B0604020202020204" pitchFamily="34" charset="0"/>
              </a:rPr>
              <a:t>the next slide to see how much children can cost.</a:t>
            </a:r>
          </a:p>
          <a:p>
            <a:endParaRPr lang="en-US" sz="1200" b="1"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(SLIDE</a:t>
            </a:r>
            <a:r>
              <a:rPr lang="en-US" sz="1200" b="1"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5E97C9A2-89A8-48A2-B854-56497CCD8598}" type="slidenum">
              <a:rPr lang="en-US" smtClean="0"/>
              <a:pPr/>
              <a:t>11</a:t>
            </a:fld>
            <a:endParaRPr lang="en-US" dirty="0"/>
          </a:p>
        </p:txBody>
      </p:sp>
    </p:spTree>
    <p:extLst>
      <p:ext uri="{BB962C8B-B14F-4D97-AF65-F5344CB8AC3E}">
        <p14:creationId xmlns:p14="http://schemas.microsoft.com/office/powerpoint/2010/main" xmlns="" val="2689607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Neighbor’s In-Home Daycare means your children will pretty much watch TV all day while eating goldfish and apple juice.  The In- Demand Childcare will teach your children and give them time to play outside.</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If you </a:t>
            </a:r>
            <a:r>
              <a:rPr lang="en-US" sz="1200" b="1" dirty="0" smtClean="0">
                <a:latin typeface="Arial" panose="020B0604020202020204" pitchFamily="34" charset="0"/>
                <a:cs typeface="Arial" panose="020B0604020202020204" pitchFamily="34" charset="0"/>
              </a:rPr>
              <a:t>have </a:t>
            </a:r>
            <a:r>
              <a:rPr lang="en-US" sz="1200" b="1" dirty="0">
                <a:latin typeface="Arial" panose="020B0604020202020204" pitchFamily="34" charset="0"/>
                <a:cs typeface="Arial" panose="020B0604020202020204" pitchFamily="34" charset="0"/>
              </a:rPr>
              <a:t>children, determine how many children you have, choose the type of facility you want to taking care of your children, write the corresponding expense on your worksheet and subtract it to get a new balance.</a:t>
            </a:r>
          </a:p>
          <a:p>
            <a:endParaRPr lang="en-US" sz="1200" b="1"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EMPHASIZE</a:t>
            </a:r>
            <a:r>
              <a:rPr lang="en-US" sz="1200" b="1" dirty="0">
                <a:latin typeface="Arial" panose="020B0604020202020204" pitchFamily="34" charset="0"/>
                <a:cs typeface="Arial" panose="020B0604020202020204" pitchFamily="34" charset="0"/>
              </a:rPr>
              <a:t> -  Grandma </a:t>
            </a:r>
            <a:r>
              <a:rPr lang="en-US" sz="1200" b="1" dirty="0" smtClean="0">
                <a:latin typeface="Arial" panose="020B0604020202020204" pitchFamily="34" charset="0"/>
                <a:cs typeface="Arial" panose="020B0604020202020204" pitchFamily="34" charset="0"/>
              </a:rPr>
              <a:t>loves </a:t>
            </a:r>
            <a:r>
              <a:rPr lang="en-US" sz="1200" b="1" dirty="0">
                <a:latin typeface="Arial" panose="020B0604020202020204" pitchFamily="34" charset="0"/>
                <a:cs typeface="Arial" panose="020B0604020202020204" pitchFamily="34" charset="0"/>
              </a:rPr>
              <a:t>her grandchildren to visit, but she said taking care of them every day is out of the question.</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Wait……(</a:t>
            </a:r>
            <a:r>
              <a:rPr lang="en-US" sz="1200" b="1" u="sng" dirty="0">
                <a:latin typeface="Arial" panose="020B0604020202020204" pitchFamily="34" charset="0"/>
                <a:cs typeface="Arial" panose="020B0604020202020204" pitchFamily="34" charset="0"/>
              </a:rPr>
              <a:t>SLIDE</a:t>
            </a:r>
            <a:r>
              <a:rPr lang="en-US" sz="1200" b="1" dirty="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E97C9A2-89A8-48A2-B854-56497CCD8598}" type="slidenum">
              <a:rPr lang="en-US" smtClean="0"/>
              <a:pPr/>
              <a:t>12</a:t>
            </a:fld>
            <a:endParaRPr lang="en-US" dirty="0"/>
          </a:p>
        </p:txBody>
      </p:sp>
    </p:spTree>
    <p:extLst>
      <p:ext uri="{BB962C8B-B14F-4D97-AF65-F5344CB8AC3E}">
        <p14:creationId xmlns:p14="http://schemas.microsoft.com/office/powerpoint/2010/main" xmlns="" val="217407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Everyone has different likes and dislikes when it comes to food.  Some people are bargain hunters some do not keep a tight watch on what they spend.  What type of shopper will you be?</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We’ve made this one easy for you.</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a:t>
            </a:r>
            <a:r>
              <a:rPr lang="en-US" sz="1200" b="1" u="sng" dirty="0">
                <a:latin typeface="Arial" panose="020B0604020202020204" pitchFamily="34" charset="0"/>
                <a:cs typeface="Arial" panose="020B0604020202020204" pitchFamily="34" charset="0"/>
              </a:rPr>
              <a:t>SLIDE</a:t>
            </a:r>
            <a:r>
              <a:rPr lang="en-US" sz="1200" b="1"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5E97C9A2-89A8-48A2-B854-56497CCD8598}" type="slidenum">
              <a:rPr lang="en-US" smtClean="0"/>
              <a:pPr/>
              <a:t>13</a:t>
            </a:fld>
            <a:endParaRPr lang="en-US" dirty="0"/>
          </a:p>
        </p:txBody>
      </p:sp>
    </p:spTree>
    <p:extLst>
      <p:ext uri="{BB962C8B-B14F-4D97-AF65-F5344CB8AC3E}">
        <p14:creationId xmlns:p14="http://schemas.microsoft.com/office/powerpoint/2010/main" xmlns="" val="242702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Determine the total number in your family, write the corresponding expense on your worksheet and subtract to get their new balance.</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If you like going out to eat – you’ll need to put more money aside because these prices are just for the grocery store.</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Wait …….(</a:t>
            </a:r>
            <a:r>
              <a:rPr lang="en-US" sz="1200" b="1" u="sng" dirty="0">
                <a:latin typeface="Arial" panose="020B0604020202020204" pitchFamily="34" charset="0"/>
                <a:cs typeface="Arial" panose="020B0604020202020204" pitchFamily="34" charset="0"/>
              </a:rPr>
              <a:t>SLIDE</a:t>
            </a:r>
            <a:r>
              <a:rPr lang="en-US" sz="1200" b="1"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5E97C9A2-89A8-48A2-B854-56497CCD8598}" type="slidenum">
              <a:rPr lang="en-US" smtClean="0"/>
              <a:pPr/>
              <a:t>14</a:t>
            </a:fld>
            <a:endParaRPr lang="en-US" dirty="0"/>
          </a:p>
        </p:txBody>
      </p:sp>
    </p:spTree>
    <p:extLst>
      <p:ext uri="{BB962C8B-B14F-4D97-AF65-F5344CB8AC3E}">
        <p14:creationId xmlns:p14="http://schemas.microsoft.com/office/powerpoint/2010/main" xmlns="" val="444602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latin typeface="Arial" panose="020B0604020202020204" pitchFamily="34" charset="0"/>
                <a:cs typeface="Arial" panose="020B0604020202020204" pitchFamily="34" charset="0"/>
              </a:rPr>
              <a:t>Is having a cell phone is a “NEED” or a “WANT”? ……response?</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For the most part a cell phone is a NEED………..but the data plan is a WANT!!!  You’ll need to sacrifice something to get the more expensive phone package.</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How many of you pay for your cell phone plan now?.......response?</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For those of you who don’t pay now, enjoy this time because in the REAL WORLD, you only get what you pay for!!!!!!!</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a:t>
            </a:r>
            <a:r>
              <a:rPr lang="en-US" sz="1200" b="1" u="sng" dirty="0">
                <a:latin typeface="Arial" panose="020B0604020202020204" pitchFamily="34" charset="0"/>
                <a:cs typeface="Arial" panose="020B0604020202020204" pitchFamily="34" charset="0"/>
              </a:rPr>
              <a:t>SLIDE)</a:t>
            </a:r>
          </a:p>
        </p:txBody>
      </p:sp>
      <p:sp>
        <p:nvSpPr>
          <p:cNvPr id="4" name="Slide Number Placeholder 3"/>
          <p:cNvSpPr>
            <a:spLocks noGrp="1"/>
          </p:cNvSpPr>
          <p:nvPr>
            <p:ph type="sldNum" sz="quarter" idx="10"/>
          </p:nvPr>
        </p:nvSpPr>
        <p:spPr/>
        <p:txBody>
          <a:bodyPr/>
          <a:lstStyle/>
          <a:p>
            <a:fld id="{5E97C9A2-89A8-48A2-B854-56497CCD8598}" type="slidenum">
              <a:rPr lang="en-US" smtClean="0"/>
              <a:pPr/>
              <a:t>15</a:t>
            </a:fld>
            <a:endParaRPr lang="en-US" dirty="0"/>
          </a:p>
        </p:txBody>
      </p:sp>
    </p:spTree>
    <p:extLst>
      <p:ext uri="{BB962C8B-B14F-4D97-AF65-F5344CB8AC3E}">
        <p14:creationId xmlns:p14="http://schemas.microsoft.com/office/powerpoint/2010/main" xmlns="" val="1828111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Look at the options on the slide and pick the package you want.  If you are married you must choose the expense in the married column.</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Write down your choice and subtract it from your previous balance.</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How are your funds holding out????</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a:t>
            </a:r>
            <a:r>
              <a:rPr lang="en-US" sz="1200" b="1" u="sng" dirty="0">
                <a:latin typeface="Arial" panose="020B0604020202020204" pitchFamily="34" charset="0"/>
                <a:cs typeface="Arial" panose="020B0604020202020204" pitchFamily="34" charset="0"/>
              </a:rPr>
              <a:t>SLIDE)</a:t>
            </a:r>
          </a:p>
        </p:txBody>
      </p:sp>
      <p:sp>
        <p:nvSpPr>
          <p:cNvPr id="4" name="Slide Number Placeholder 3"/>
          <p:cNvSpPr>
            <a:spLocks noGrp="1"/>
          </p:cNvSpPr>
          <p:nvPr>
            <p:ph type="sldNum" sz="quarter" idx="10"/>
          </p:nvPr>
        </p:nvSpPr>
        <p:spPr/>
        <p:txBody>
          <a:bodyPr/>
          <a:lstStyle/>
          <a:p>
            <a:fld id="{5E97C9A2-89A8-48A2-B854-56497CCD8598}" type="slidenum">
              <a:rPr lang="en-US" smtClean="0"/>
              <a:pPr/>
              <a:t>16</a:t>
            </a:fld>
            <a:endParaRPr lang="en-US" dirty="0"/>
          </a:p>
        </p:txBody>
      </p:sp>
    </p:spTree>
    <p:extLst>
      <p:ext uri="{BB962C8B-B14F-4D97-AF65-F5344CB8AC3E}">
        <p14:creationId xmlns:p14="http://schemas.microsoft.com/office/powerpoint/2010/main" xmlns="" val="1202448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(At first there is a blank slide)</a:t>
            </a:r>
          </a:p>
          <a:p>
            <a:endParaRPr lang="en-US" sz="1200" b="1" dirty="0">
              <a:latin typeface="Arial" panose="020B0604020202020204" pitchFamily="34" charset="0"/>
              <a:cs typeface="Arial" panose="020B0604020202020204" pitchFamily="34" charset="0"/>
            </a:endParaRPr>
          </a:p>
          <a:p>
            <a:r>
              <a:rPr lang="en-US" sz="1200" b="1" u="sng" dirty="0" smtClean="0">
                <a:latin typeface="Arial" panose="020B0604020202020204" pitchFamily="34" charset="0"/>
                <a:cs typeface="Arial" panose="020B0604020202020204" pitchFamily="34" charset="0"/>
              </a:rPr>
              <a:t>Say</a:t>
            </a:r>
            <a:r>
              <a:rPr lang="en-US" sz="1200" b="1" dirty="0" smtClean="0">
                <a:latin typeface="Arial" panose="020B0604020202020204" pitchFamily="34" charset="0"/>
                <a:cs typeface="Arial" panose="020B0604020202020204" pitchFamily="34" charset="0"/>
              </a:rPr>
              <a:t> - There </a:t>
            </a:r>
            <a:r>
              <a:rPr lang="en-US" sz="1200" b="1" dirty="0">
                <a:latin typeface="Arial" panose="020B0604020202020204" pitchFamily="34" charset="0"/>
                <a:cs typeface="Arial" panose="020B0604020202020204" pitchFamily="34" charset="0"/>
              </a:rPr>
              <a:t>are lots of other expenses that you will have to include in your budget in the REAL WORLD – entertainment, clothes, credit card payments.</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When you set up a budget be careful because, just when you think you have it all figured out……..(</a:t>
            </a:r>
            <a:r>
              <a:rPr lang="en-US" sz="1200" b="1" u="sng" dirty="0">
                <a:latin typeface="Arial" panose="020B0604020202020204" pitchFamily="34" charset="0"/>
                <a:cs typeface="Arial" panose="020B0604020202020204" pitchFamily="34" charset="0"/>
              </a:rPr>
              <a:t>SLIDE</a:t>
            </a:r>
            <a:r>
              <a:rPr lang="en-US" sz="1200" b="1" dirty="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 “And then….”     SLIDE -  </a:t>
            </a:r>
            <a:r>
              <a:rPr lang="en-US" sz="1200" b="1" dirty="0">
                <a:latin typeface="Arial" panose="020B0604020202020204" pitchFamily="34" charset="0"/>
                <a:cs typeface="Arial" panose="020B0604020202020204" pitchFamily="34" charset="0"/>
              </a:rPr>
              <a:t>The unexpected </a:t>
            </a:r>
            <a:r>
              <a:rPr lang="en-US" sz="1200" b="1" dirty="0" smtClean="0">
                <a:latin typeface="Arial" panose="020B0604020202020204" pitchFamily="34" charset="0"/>
                <a:cs typeface="Arial" panose="020B0604020202020204" pitchFamily="34" charset="0"/>
              </a:rPr>
              <a:t>happens  -  Slide – the graphic  </a:t>
            </a:r>
            <a:r>
              <a:rPr lang="en-US" sz="1200" b="1" dirty="0">
                <a:latin typeface="Arial" panose="020B0604020202020204" pitchFamily="34" charset="0"/>
                <a:cs typeface="Arial" panose="020B0604020202020204" pitchFamily="34" charset="0"/>
              </a:rPr>
              <a:t>wait a second - go to </a:t>
            </a:r>
            <a:endParaRPr lang="en-US" sz="1200" b="1" dirty="0" smtClean="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a:t>
            </a:r>
            <a:r>
              <a:rPr lang="en-US" sz="1200" b="1" u="sng" dirty="0">
                <a:latin typeface="Arial" panose="020B0604020202020204" pitchFamily="34" charset="0"/>
                <a:cs typeface="Arial" panose="020B0604020202020204" pitchFamily="34" charset="0"/>
              </a:rPr>
              <a:t>SLIDE</a:t>
            </a:r>
            <a:r>
              <a:rPr lang="en-US" sz="1200" b="1" dirty="0">
                <a:latin typeface="Arial" panose="020B0604020202020204" pitchFamily="34" charset="0"/>
                <a:cs typeface="Arial" panose="020B0604020202020204" pitchFamily="34" charset="0"/>
              </a:rPr>
              <a:t> to next page)</a:t>
            </a:r>
          </a:p>
          <a:p>
            <a:endParaRPr lang="en-US" sz="1200" b="1" dirty="0"/>
          </a:p>
        </p:txBody>
      </p:sp>
      <p:sp>
        <p:nvSpPr>
          <p:cNvPr id="4" name="Slide Number Placeholder 3"/>
          <p:cNvSpPr>
            <a:spLocks noGrp="1"/>
          </p:cNvSpPr>
          <p:nvPr>
            <p:ph type="sldNum" sz="quarter" idx="10"/>
          </p:nvPr>
        </p:nvSpPr>
        <p:spPr/>
        <p:txBody>
          <a:bodyPr/>
          <a:lstStyle/>
          <a:p>
            <a:fld id="{5E97C9A2-89A8-48A2-B854-56497CCD8598}" type="slidenum">
              <a:rPr lang="en-US" smtClean="0"/>
              <a:pPr/>
              <a:t>17</a:t>
            </a:fld>
            <a:endParaRPr lang="en-US" dirty="0"/>
          </a:p>
        </p:txBody>
      </p:sp>
    </p:spTree>
    <p:extLst>
      <p:ext uri="{BB962C8B-B14F-4D97-AF65-F5344CB8AC3E}">
        <p14:creationId xmlns:p14="http://schemas.microsoft.com/office/powerpoint/2010/main" xmlns="" val="380113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Unexpected things can happen at any time.  Some may be good things, but most are situations that require you to pay something you did not budget for.  Where is that money coming from???????</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Follow the instructions on the slide and add or subtract the situation from your previous balance</a:t>
            </a:r>
            <a:r>
              <a:rPr lang="en-US" sz="1200" b="1" dirty="0" smtClean="0">
                <a:latin typeface="Arial" panose="020B0604020202020204" pitchFamily="34" charset="0"/>
                <a:cs typeface="Arial" panose="020B0604020202020204" pitchFamily="34" charset="0"/>
              </a:rPr>
              <a:t>.  </a:t>
            </a:r>
            <a:r>
              <a:rPr lang="en-US" sz="1200" b="1" u="sng" dirty="0" smtClean="0">
                <a:latin typeface="Arial" panose="020B0604020202020204" pitchFamily="34" charset="0"/>
                <a:cs typeface="Arial" panose="020B0604020202020204" pitchFamily="34" charset="0"/>
              </a:rPr>
              <a:t>Raise your hand if you have questions.</a:t>
            </a:r>
            <a:endParaRPr lang="en-US" sz="1200" b="1" u="sng"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(SLIDE)</a:t>
            </a:r>
          </a:p>
        </p:txBody>
      </p:sp>
      <p:sp>
        <p:nvSpPr>
          <p:cNvPr id="4" name="Slide Number Placeholder 3"/>
          <p:cNvSpPr>
            <a:spLocks noGrp="1"/>
          </p:cNvSpPr>
          <p:nvPr>
            <p:ph type="sldNum" sz="quarter" idx="10"/>
          </p:nvPr>
        </p:nvSpPr>
        <p:spPr/>
        <p:txBody>
          <a:bodyPr/>
          <a:lstStyle/>
          <a:p>
            <a:fld id="{5E97C9A2-89A8-48A2-B854-56497CCD8598}" type="slidenum">
              <a:rPr lang="en-US" smtClean="0"/>
              <a:pPr/>
              <a:t>18</a:t>
            </a:fld>
            <a:endParaRPr lang="en-US" dirty="0"/>
          </a:p>
        </p:txBody>
      </p:sp>
    </p:spTree>
    <p:extLst>
      <p:ext uri="{BB962C8B-B14F-4D97-AF65-F5344CB8AC3E}">
        <p14:creationId xmlns:p14="http://schemas.microsoft.com/office/powerpoint/2010/main" xmlns="" val="1761171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anose="020B0604020202020204" pitchFamily="34" charset="0"/>
                <a:cs typeface="Arial" panose="020B0604020202020204" pitchFamily="34" charset="0"/>
              </a:rPr>
              <a:t>Who </a:t>
            </a:r>
            <a:r>
              <a:rPr lang="en-US" sz="1200" b="1" dirty="0">
                <a:latin typeface="Arial" panose="020B0604020202020204" pitchFamily="34" charset="0"/>
                <a:cs typeface="Arial" panose="020B0604020202020204" pitchFamily="34" charset="0"/>
              </a:rPr>
              <a:t>ran out of money?.....response.  In the REAL WORLD there are two basic ways to fix this – either </a:t>
            </a:r>
            <a:r>
              <a:rPr lang="en-US" sz="1200" b="1" u="sng" dirty="0">
                <a:latin typeface="Arial" panose="020B0604020202020204" pitchFamily="34" charset="0"/>
                <a:cs typeface="Arial" panose="020B0604020202020204" pitchFamily="34" charset="0"/>
              </a:rPr>
              <a:t>increase your income </a:t>
            </a:r>
            <a:r>
              <a:rPr lang="en-US" sz="1200" b="1" dirty="0">
                <a:latin typeface="Arial" panose="020B0604020202020204" pitchFamily="34" charset="0"/>
                <a:cs typeface="Arial" panose="020B0604020202020204" pitchFamily="34" charset="0"/>
              </a:rPr>
              <a:t>or </a:t>
            </a:r>
            <a:r>
              <a:rPr lang="en-US" sz="1200" b="1" u="sng" dirty="0">
                <a:latin typeface="Arial" panose="020B0604020202020204" pitchFamily="34" charset="0"/>
                <a:cs typeface="Arial" panose="020B0604020202020204" pitchFamily="34" charset="0"/>
              </a:rPr>
              <a:t>decrease your expenses.</a:t>
            </a:r>
          </a:p>
          <a:p>
            <a:endParaRPr lang="en-US" sz="1200" b="1"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Increase income </a:t>
            </a:r>
            <a:r>
              <a:rPr lang="en-US" sz="1200" b="1" dirty="0">
                <a:latin typeface="Arial" panose="020B0604020202020204" pitchFamily="34" charset="0"/>
                <a:cs typeface="Arial" panose="020B0604020202020204" pitchFamily="34" charset="0"/>
              </a:rPr>
              <a:t>– 2</a:t>
            </a:r>
            <a:r>
              <a:rPr lang="en-US" sz="1200" b="1" baseline="30000" dirty="0">
                <a:latin typeface="Arial" panose="020B0604020202020204" pitchFamily="34" charset="0"/>
                <a:cs typeface="Arial" panose="020B0604020202020204" pitchFamily="34" charset="0"/>
              </a:rPr>
              <a:t>nd</a:t>
            </a:r>
            <a:r>
              <a:rPr lang="en-US" sz="1200" b="1" dirty="0">
                <a:latin typeface="Arial" panose="020B0604020202020204" pitchFamily="34" charset="0"/>
                <a:cs typeface="Arial" panose="020B0604020202020204" pitchFamily="34" charset="0"/>
              </a:rPr>
              <a:t> job or go back to school to get additional training and education and look for a higher paying job</a:t>
            </a:r>
          </a:p>
          <a:p>
            <a:endParaRPr lang="en-US" sz="1200" b="1" dirty="0">
              <a:latin typeface="Arial" panose="020B0604020202020204" pitchFamily="34" charset="0"/>
              <a:cs typeface="Arial" panose="020B0604020202020204" pitchFamily="34" charset="0"/>
            </a:endParaRPr>
          </a:p>
          <a:p>
            <a:r>
              <a:rPr lang="en-US" sz="12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OR</a:t>
            </a:r>
          </a:p>
          <a:p>
            <a:endParaRPr lang="en-US" sz="1200" b="1"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Decrease expenses </a:t>
            </a:r>
            <a:r>
              <a:rPr lang="en-US" sz="1200" b="1" dirty="0">
                <a:latin typeface="Arial" panose="020B0604020202020204" pitchFamily="34" charset="0"/>
                <a:cs typeface="Arial" panose="020B0604020202020204" pitchFamily="34" charset="0"/>
              </a:rPr>
              <a:t>– look over the choices you made to see if you could have chosen a less expensive option.</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In the REAL WORLD you can’t spend more than you make!!!!</a:t>
            </a:r>
          </a:p>
          <a:p>
            <a:r>
              <a:rPr lang="en-US" sz="1200" b="1" dirty="0" smtClean="0">
                <a:latin typeface="Arial" panose="020B0604020202020204" pitchFamily="34" charset="0"/>
                <a:cs typeface="Arial" panose="020B0604020202020204" pitchFamily="34" charset="0"/>
              </a:rPr>
              <a:t>Who </a:t>
            </a:r>
            <a:r>
              <a:rPr lang="en-US" sz="1200" b="1" dirty="0">
                <a:latin typeface="Arial" panose="020B0604020202020204" pitchFamily="34" charset="0"/>
                <a:cs typeface="Arial" panose="020B0604020202020204" pitchFamily="34" charset="0"/>
              </a:rPr>
              <a:t>had money left over?.....response.      Any ideas on what you should do with it</a:t>
            </a:r>
            <a:r>
              <a:rPr lang="en-US" sz="1200" b="1" dirty="0" smtClean="0">
                <a:latin typeface="Arial" panose="020B0604020202020204" pitchFamily="34" charset="0"/>
                <a:cs typeface="Arial" panose="020B0604020202020204" pitchFamily="34" charset="0"/>
              </a:rPr>
              <a:t>?  Suggest savings.</a:t>
            </a:r>
            <a:endParaRPr lang="en-US" sz="12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Who</a:t>
            </a:r>
            <a:r>
              <a:rPr lang="en-US" sz="1200" b="1" baseline="0" dirty="0" smtClean="0">
                <a:latin typeface="Arial" panose="020B0604020202020204" pitchFamily="34" charset="0"/>
                <a:cs typeface="Arial" panose="020B0604020202020204" pitchFamily="34" charset="0"/>
              </a:rPr>
              <a:t> can tell me about some of the expenses we didn’t cover? Some of the additional expenses not covered: eating out, movies, clothing, credit cards, internet, cable, life insurance, etc. When you get out on your own, you will have to make sure to budget for these items as well. </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a:t>
            </a:r>
            <a:r>
              <a:rPr lang="en-US" sz="1200" b="1" u="sng" dirty="0">
                <a:latin typeface="Arial" panose="020B0604020202020204" pitchFamily="34" charset="0"/>
                <a:cs typeface="Arial" panose="020B0604020202020204" pitchFamily="34" charset="0"/>
              </a:rPr>
              <a:t>SLIDE</a:t>
            </a:r>
            <a:r>
              <a:rPr lang="en-US" sz="1200" b="1" dirty="0">
                <a:latin typeface="Arial" panose="020B0604020202020204" pitchFamily="34" charset="0"/>
                <a:cs typeface="Arial" panose="020B0604020202020204" pitchFamily="34" charset="0"/>
              </a:rPr>
              <a:t> – goes to blank slide)</a:t>
            </a:r>
          </a:p>
        </p:txBody>
      </p:sp>
      <p:sp>
        <p:nvSpPr>
          <p:cNvPr id="4" name="Slide Number Placeholder 3"/>
          <p:cNvSpPr>
            <a:spLocks noGrp="1"/>
          </p:cNvSpPr>
          <p:nvPr>
            <p:ph type="sldNum" sz="quarter" idx="10"/>
          </p:nvPr>
        </p:nvSpPr>
        <p:spPr/>
        <p:txBody>
          <a:bodyPr/>
          <a:lstStyle/>
          <a:p>
            <a:fld id="{5E97C9A2-89A8-48A2-B854-56497CCD8598}" type="slidenum">
              <a:rPr lang="en-US" smtClean="0"/>
              <a:pPr/>
              <a:t>19</a:t>
            </a:fld>
            <a:endParaRPr lang="en-US" dirty="0"/>
          </a:p>
        </p:txBody>
      </p:sp>
    </p:spTree>
    <p:extLst>
      <p:ext uri="{BB962C8B-B14F-4D97-AF65-F5344CB8AC3E}">
        <p14:creationId xmlns:p14="http://schemas.microsoft.com/office/powerpoint/2010/main" xmlns="" val="2708721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School, from elementary until now has been teaching you how to learn – helping you prepare for what is going to happen in a year or two – when you graduate!!!</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Then,  many of you will be on your own and will have to start making……. (</a:t>
            </a:r>
            <a:r>
              <a:rPr lang="en-US" sz="1200" b="1" u="sng" dirty="0">
                <a:latin typeface="Arial" panose="020B0604020202020204" pitchFamily="34" charset="0"/>
                <a:cs typeface="Arial" panose="020B0604020202020204" pitchFamily="34" charset="0"/>
              </a:rPr>
              <a:t>SLIDE</a:t>
            </a:r>
            <a:r>
              <a:rPr lang="en-US" sz="1200" b="1" dirty="0">
                <a:latin typeface="Arial" panose="020B0604020202020204" pitchFamily="34" charset="0"/>
                <a:cs typeface="Arial" panose="020B0604020202020204" pitchFamily="34" charset="0"/>
              </a:rPr>
              <a:t>)…….</a:t>
            </a:r>
            <a:r>
              <a:rPr lang="en-US" sz="1200" b="1" u="sng" dirty="0">
                <a:latin typeface="Arial" panose="020B0604020202020204" pitchFamily="34" charset="0"/>
                <a:cs typeface="Arial" panose="020B0604020202020204" pitchFamily="34" charset="0"/>
              </a:rPr>
              <a:t>DECISIONS</a:t>
            </a:r>
            <a:r>
              <a:rPr lang="en-US" sz="1200" b="1" dirty="0">
                <a:latin typeface="Arial" panose="020B0604020202020204" pitchFamily="34" charset="0"/>
                <a:cs typeface="Arial" panose="020B0604020202020204" pitchFamily="34" charset="0"/>
              </a:rPr>
              <a:t>…..(slowly display other SLIDES)   Decisions involving a wide variety of issues that will affect where you live, how you live and how much money you will have to live on.</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Many of you will delay some of these decisions as you further your education. </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These decisions will often affect you for a long time so you’ll need to get them right.</a:t>
            </a:r>
          </a:p>
          <a:p>
            <a:endParaRPr lang="en-US" sz="1200" b="1" dirty="0">
              <a:latin typeface="Arial" panose="020B0604020202020204" pitchFamily="34" charset="0"/>
              <a:cs typeface="Arial" panose="020B0604020202020204" pitchFamily="34" charset="0"/>
            </a:endParaRPr>
          </a:p>
          <a:p>
            <a:pPr defTabSz="916533">
              <a:defRPr/>
            </a:pPr>
            <a:r>
              <a:rPr lang="en-US" sz="1200" b="1" dirty="0">
                <a:latin typeface="Arial" panose="020B0604020202020204" pitchFamily="34" charset="0"/>
                <a:cs typeface="Arial" panose="020B0604020202020204" pitchFamily="34" charset="0"/>
              </a:rPr>
              <a:t>In order to get a better understanding of what some of these decisions will be and how you will make </a:t>
            </a:r>
            <a:r>
              <a:rPr lang="en-US" sz="1200" b="1" dirty="0" smtClean="0">
                <a:latin typeface="Arial" panose="020B0604020202020204" pitchFamily="34" charset="0"/>
                <a:cs typeface="Arial" panose="020B0604020202020204" pitchFamily="34" charset="0"/>
              </a:rPr>
              <a:t>them, </a:t>
            </a:r>
            <a:r>
              <a:rPr lang="en-US" sz="1200" b="1" dirty="0">
                <a:latin typeface="Arial" panose="020B0604020202020204" pitchFamily="34" charset="0"/>
                <a:cs typeface="Arial" panose="020B0604020202020204" pitchFamily="34" charset="0"/>
              </a:rPr>
              <a:t>we are going to “transform” you into a 25 year old… Wage Earning …Bill Paying …Financially responsible young adult.</a:t>
            </a:r>
          </a:p>
          <a:p>
            <a:pPr defTabSz="916533">
              <a:defRPr/>
            </a:pPr>
            <a:endParaRPr lang="en-US" sz="1200" b="1" dirty="0">
              <a:latin typeface="Arial" panose="020B0604020202020204" pitchFamily="34" charset="0"/>
              <a:cs typeface="Arial" panose="020B0604020202020204" pitchFamily="34" charset="0"/>
            </a:endParaRPr>
          </a:p>
          <a:p>
            <a:pPr defTabSz="916533">
              <a:defRPr/>
            </a:pPr>
            <a:r>
              <a:rPr lang="en-US" sz="1200" b="1" dirty="0">
                <a:latin typeface="Arial" panose="020B0604020202020204" pitchFamily="34" charset="0"/>
                <a:cs typeface="Arial" panose="020B0604020202020204" pitchFamily="34" charset="0"/>
              </a:rPr>
              <a:t>(</a:t>
            </a:r>
            <a:r>
              <a:rPr lang="en-US" sz="1200" b="1" u="sng" dirty="0">
                <a:latin typeface="Arial" panose="020B0604020202020204" pitchFamily="34" charset="0"/>
                <a:cs typeface="Arial" panose="020B0604020202020204" pitchFamily="34" charset="0"/>
              </a:rPr>
              <a:t>SLIDE</a:t>
            </a:r>
            <a:r>
              <a:rPr lang="en-US" sz="1200" b="1" dirty="0">
                <a:latin typeface="Arial" panose="020B0604020202020204" pitchFamily="34" charset="0"/>
                <a:cs typeface="Arial" panose="020B0604020202020204" pitchFamily="34" charset="0"/>
              </a:rPr>
              <a:t>)</a:t>
            </a:r>
          </a:p>
          <a:p>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E97C9A2-89A8-48A2-B854-56497CCD8598}" type="slidenum">
              <a:rPr lang="en-US" smtClean="0"/>
              <a:pPr/>
              <a:t>2</a:t>
            </a:fld>
            <a:endParaRPr lang="en-US" dirty="0"/>
          </a:p>
        </p:txBody>
      </p:sp>
    </p:spTree>
    <p:extLst>
      <p:ext uri="{BB962C8B-B14F-4D97-AF65-F5344CB8AC3E}">
        <p14:creationId xmlns:p14="http://schemas.microsoft.com/office/powerpoint/2010/main" xmlns="" val="731611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anose="020B0604020202020204" pitchFamily="34" charset="0"/>
                <a:cs typeface="Arial" panose="020B0604020202020204" pitchFamily="34" charset="0"/>
              </a:rPr>
              <a:t>(Starts with a blank screen)</a:t>
            </a:r>
          </a:p>
          <a:p>
            <a:endParaRPr lang="en-US" sz="1200" b="1"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If time -  talk about the need for students to learn as much as they can about how to handle money.  If they do not develop good strategies and learn what to do and what not to do, then someone else will control how they spend their money.  Chances are that person will not have the best interest of the students in mind.  So, the question is ………….. (</a:t>
            </a:r>
            <a:r>
              <a:rPr lang="en-US" sz="1200" b="1" u="sng" dirty="0" smtClean="0">
                <a:latin typeface="Arial" panose="020B0604020202020204" pitchFamily="34" charset="0"/>
                <a:cs typeface="Arial" panose="020B0604020202020204" pitchFamily="34" charset="0"/>
              </a:rPr>
              <a:t>SLIDE</a:t>
            </a:r>
            <a:r>
              <a:rPr lang="en-US" sz="1200" b="1" dirty="0" smtClean="0">
                <a:latin typeface="Arial" panose="020B0604020202020204" pitchFamily="34" charset="0"/>
                <a:cs typeface="Arial" panose="020B0604020202020204" pitchFamily="34" charset="0"/>
              </a:rPr>
              <a:t>)……..responses</a:t>
            </a:r>
          </a:p>
          <a:p>
            <a:endParaRPr lang="en-US" dirty="0"/>
          </a:p>
        </p:txBody>
      </p:sp>
      <p:sp>
        <p:nvSpPr>
          <p:cNvPr id="4" name="Slide Number Placeholder 3"/>
          <p:cNvSpPr>
            <a:spLocks noGrp="1"/>
          </p:cNvSpPr>
          <p:nvPr>
            <p:ph type="sldNum" sz="quarter" idx="10"/>
          </p:nvPr>
        </p:nvSpPr>
        <p:spPr/>
        <p:txBody>
          <a:bodyPr/>
          <a:lstStyle/>
          <a:p>
            <a:fld id="{5E97C9A2-89A8-48A2-B854-56497CCD8598}" type="slidenum">
              <a:rPr lang="en-US" smtClean="0"/>
              <a:pPr/>
              <a:t>20</a:t>
            </a:fld>
            <a:endParaRPr lang="en-US" dirty="0"/>
          </a:p>
        </p:txBody>
      </p:sp>
    </p:spTree>
    <p:extLst>
      <p:ext uri="{BB962C8B-B14F-4D97-AF65-F5344CB8AC3E}">
        <p14:creationId xmlns:p14="http://schemas.microsoft.com/office/powerpoint/2010/main" xmlns="" val="202192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a:t>
            </a:r>
            <a:r>
              <a:rPr lang="en-US" sz="1200" b="1" u="sng" dirty="0">
                <a:latin typeface="Arial" panose="020B0604020202020204" pitchFamily="34" charset="0"/>
                <a:cs typeface="Arial" panose="020B0604020202020204" pitchFamily="34" charset="0"/>
              </a:rPr>
              <a:t>SLIDE</a:t>
            </a:r>
            <a:r>
              <a:rPr lang="en-US" sz="1200" b="1" dirty="0">
                <a:latin typeface="Arial" panose="020B0604020202020204" pitchFamily="34" charset="0"/>
                <a:cs typeface="Arial" panose="020B0604020202020204" pitchFamily="34" charset="0"/>
              </a:rPr>
              <a:t>)</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QUESTIONS??????</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a:t>
            </a:r>
            <a:r>
              <a:rPr lang="en-US" sz="1200" b="1" u="sng" dirty="0">
                <a:latin typeface="Arial" panose="020B0604020202020204" pitchFamily="34" charset="0"/>
                <a:cs typeface="Arial" panose="020B0604020202020204" pitchFamily="34" charset="0"/>
              </a:rPr>
              <a:t>SLIDE</a:t>
            </a:r>
            <a:r>
              <a:rPr lang="en-US" sz="1200" b="1"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5E97C9A2-89A8-48A2-B854-56497CCD8598}" type="slidenum">
              <a:rPr lang="en-US" smtClean="0"/>
              <a:pPr/>
              <a:t>21</a:t>
            </a:fld>
            <a:endParaRPr lang="en-US" dirty="0"/>
          </a:p>
        </p:txBody>
      </p:sp>
    </p:spTree>
    <p:extLst>
      <p:ext uri="{BB962C8B-B14F-4D97-AF65-F5344CB8AC3E}">
        <p14:creationId xmlns:p14="http://schemas.microsoft.com/office/powerpoint/2010/main" xmlns="" val="3317671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97C9A2-89A8-48A2-B854-56497CCD8598}" type="slidenum">
              <a:rPr lang="en-US" smtClean="0"/>
              <a:pPr/>
              <a:t>22</a:t>
            </a:fld>
            <a:endParaRPr lang="en-US" dirty="0"/>
          </a:p>
        </p:txBody>
      </p:sp>
    </p:spTree>
    <p:extLst>
      <p:ext uri="{BB962C8B-B14F-4D97-AF65-F5344CB8AC3E}">
        <p14:creationId xmlns:p14="http://schemas.microsoft.com/office/powerpoint/2010/main" xmlns="" val="4191552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latin typeface="Arial" panose="020B0604020202020204" pitchFamily="34" charset="0"/>
                <a:cs typeface="Arial" panose="020B0604020202020204" pitchFamily="34" charset="0"/>
              </a:rPr>
              <a:t>Ask </a:t>
            </a:r>
            <a:r>
              <a:rPr lang="en-US" sz="1200" b="1" dirty="0" smtClean="0">
                <a:latin typeface="Arial" panose="020B0604020202020204" pitchFamily="34" charset="0"/>
                <a:cs typeface="Arial" panose="020B0604020202020204" pitchFamily="34" charset="0"/>
              </a:rPr>
              <a:t>students to remove</a:t>
            </a:r>
            <a:r>
              <a:rPr lang="en-US" sz="1200" b="1" baseline="0" dirty="0" smtClean="0">
                <a:latin typeface="Arial" panose="020B0604020202020204" pitchFamily="34" charset="0"/>
                <a:cs typeface="Arial" panose="020B0604020202020204" pitchFamily="34" charset="0"/>
              </a:rPr>
              <a:t> the Student Worksheet from their Student packets.  </a:t>
            </a:r>
            <a:r>
              <a:rPr lang="en-US" sz="1800" b="1" u="sng" baseline="0" dirty="0" smtClean="0">
                <a:solidFill>
                  <a:srgbClr val="FF0000"/>
                </a:solidFill>
                <a:latin typeface="Arial" panose="020B0604020202020204" pitchFamily="34" charset="0"/>
                <a:cs typeface="Arial" panose="020B0604020202020204" pitchFamily="34" charset="0"/>
              </a:rPr>
              <a:t>Do they have something to write with?</a:t>
            </a:r>
            <a:r>
              <a:rPr lang="en-US" sz="1200" b="1" baseline="0" dirty="0" smtClean="0">
                <a:latin typeface="Arial" panose="020B0604020202020204" pitchFamily="34" charset="0"/>
                <a:cs typeface="Arial" panose="020B0604020202020204" pitchFamily="34" charset="0"/>
              </a:rPr>
              <a:t>  </a:t>
            </a:r>
            <a:r>
              <a:rPr lang="en-US" sz="1200" b="1" u="sng" baseline="0" dirty="0" smtClean="0">
                <a:latin typeface="Arial" panose="020B0604020202020204" pitchFamily="34" charset="0"/>
                <a:cs typeface="Arial" panose="020B0604020202020204" pitchFamily="34" charset="0"/>
              </a:rPr>
              <a:t>Say</a:t>
            </a:r>
            <a:r>
              <a:rPr lang="en-US" sz="1200" b="1" baseline="0" dirty="0" smtClean="0">
                <a:latin typeface="Arial" panose="020B0604020202020204" pitchFamily="34" charset="0"/>
                <a:cs typeface="Arial" panose="020B0604020202020204" pitchFamily="34" charset="0"/>
              </a:rPr>
              <a:t> - f</a:t>
            </a:r>
            <a:r>
              <a:rPr lang="en-US" sz="1200" b="1" dirty="0" smtClean="0">
                <a:latin typeface="Arial" panose="020B0604020202020204" pitchFamily="34" charset="0"/>
                <a:cs typeface="Arial" panose="020B0604020202020204" pitchFamily="34" charset="0"/>
              </a:rPr>
              <a:t>or </a:t>
            </a:r>
            <a:r>
              <a:rPr lang="en-US" sz="1200" b="1" dirty="0">
                <a:latin typeface="Arial" panose="020B0604020202020204" pitchFamily="34" charset="0"/>
                <a:cs typeface="Arial" panose="020B0604020202020204" pitchFamily="34" charset="0"/>
              </a:rPr>
              <a:t>this activity the information on this worksheet is going to define the </a:t>
            </a:r>
            <a:r>
              <a:rPr lang="en-US" sz="1200" b="1" dirty="0" smtClean="0">
                <a:latin typeface="Arial" panose="020B0604020202020204" pitchFamily="34" charset="0"/>
                <a:cs typeface="Arial" panose="020B0604020202020204" pitchFamily="34" charset="0"/>
              </a:rPr>
              <a:t>“new” </a:t>
            </a:r>
            <a:r>
              <a:rPr lang="en-US" sz="1200" b="1" dirty="0">
                <a:latin typeface="Arial" panose="020B0604020202020204" pitchFamily="34" charset="0"/>
                <a:cs typeface="Arial" panose="020B0604020202020204" pitchFamily="34" charset="0"/>
              </a:rPr>
              <a:t>you.  There are </a:t>
            </a:r>
            <a:r>
              <a:rPr lang="en-US" sz="1200" b="1" dirty="0" smtClean="0">
                <a:latin typeface="Arial" panose="020B0604020202020204" pitchFamily="34" charset="0"/>
                <a:cs typeface="Arial" panose="020B0604020202020204" pitchFamily="34" charset="0"/>
              </a:rPr>
              <a:t>30</a:t>
            </a:r>
            <a:r>
              <a:rPr lang="en-US" sz="1200" b="1" baseline="0"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different </a:t>
            </a:r>
            <a:r>
              <a:rPr lang="en-US" sz="1200" b="1" dirty="0">
                <a:latin typeface="Arial" panose="020B0604020202020204" pitchFamily="34" charset="0"/>
                <a:cs typeface="Arial" panose="020B0604020202020204" pitchFamily="34" charset="0"/>
              </a:rPr>
              <a:t>profiles </a:t>
            </a:r>
            <a:r>
              <a:rPr lang="en-US" sz="1200" b="1" dirty="0" smtClean="0">
                <a:latin typeface="Arial" panose="020B0604020202020204" pitchFamily="34" charset="0"/>
                <a:cs typeface="Arial" panose="020B0604020202020204" pitchFamily="34" charset="0"/>
              </a:rPr>
              <a:t>that were given out randomly</a:t>
            </a:r>
            <a:r>
              <a:rPr lang="en-US" sz="1200" b="1" baseline="0" dirty="0" smtClean="0">
                <a:latin typeface="Arial" panose="020B0604020202020204" pitchFamily="34" charset="0"/>
                <a:cs typeface="Arial" panose="020B0604020202020204" pitchFamily="34" charset="0"/>
              </a:rPr>
              <a:t> in your student packets.</a:t>
            </a:r>
            <a:endParaRPr lang="en-US" sz="12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Some of you will be single / some married   -    Some will have children / some won’t   -   there are a variety of educational backgrounds which directly affect your job option which will have a big effect on your income.</a:t>
            </a:r>
          </a:p>
          <a:p>
            <a:endParaRPr lang="en-US" sz="1200" b="1" dirty="0">
              <a:latin typeface="Arial" panose="020B0604020202020204" pitchFamily="34" charset="0"/>
              <a:cs typeface="Arial" panose="020B0604020202020204" pitchFamily="34" charset="0"/>
            </a:endParaRPr>
          </a:p>
          <a:p>
            <a:r>
              <a:rPr lang="en-US" sz="1200" b="1" u="sng" dirty="0">
                <a:latin typeface="Arial" panose="020B0604020202020204" pitchFamily="34" charset="0"/>
                <a:cs typeface="Arial" panose="020B0604020202020204" pitchFamily="34" charset="0"/>
              </a:rPr>
              <a:t>EXPLAIN THE ACTIVITY </a:t>
            </a:r>
            <a:r>
              <a:rPr lang="en-US" sz="1200" b="1" dirty="0">
                <a:latin typeface="Arial" panose="020B0604020202020204" pitchFamily="34" charset="0"/>
                <a:cs typeface="Arial" panose="020B0604020202020204" pitchFamily="34" charset="0"/>
              </a:rPr>
              <a:t>– choose an option for several types of expenses and keep up with the balance on the back</a:t>
            </a:r>
            <a:r>
              <a:rPr lang="en-US" sz="1200" b="1" dirty="0" smtClean="0">
                <a:latin typeface="Arial" panose="020B0604020202020204" pitchFamily="34" charset="0"/>
                <a:cs typeface="Arial" panose="020B0604020202020204" pitchFamily="34" charset="0"/>
              </a:rPr>
              <a:t>. (SLIDE)</a:t>
            </a:r>
            <a:endParaRPr lang="en-US" sz="12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E97C9A2-89A8-48A2-B854-56497CCD8598}" type="slidenum">
              <a:rPr lang="en-US" smtClean="0"/>
              <a:pPr/>
              <a:t>3</a:t>
            </a:fld>
            <a:endParaRPr lang="en-US" dirty="0"/>
          </a:p>
        </p:txBody>
      </p:sp>
    </p:spTree>
    <p:extLst>
      <p:ext uri="{BB962C8B-B14F-4D97-AF65-F5344CB8AC3E}">
        <p14:creationId xmlns:p14="http://schemas.microsoft.com/office/powerpoint/2010/main" xmlns="" val="3568286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anose="020B0604020202020204" pitchFamily="34" charset="0"/>
                <a:cs typeface="Arial" panose="020B0604020202020204" pitchFamily="34" charset="0"/>
              </a:rPr>
              <a:t>You can use a</a:t>
            </a:r>
            <a:r>
              <a:rPr lang="en-US" sz="1200" b="1" baseline="0"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calculator.  Also, please ask for help if you need it, but  we are going to go through this pretty fast because that is how it is sometimes in the REAL WORLD</a:t>
            </a:r>
          </a:p>
          <a:p>
            <a:endParaRPr lang="en-US" sz="1200" b="1" dirty="0" smtClean="0">
              <a:latin typeface="Arial" panose="020B0604020202020204" pitchFamily="34" charset="0"/>
              <a:cs typeface="Arial" panose="020B0604020202020204" pitchFamily="34" charset="0"/>
            </a:endParaRPr>
          </a:p>
          <a:p>
            <a:r>
              <a:rPr lang="en-US" sz="1200" b="1" u="sng" dirty="0" smtClean="0">
                <a:latin typeface="Arial" panose="020B0604020202020204" pitchFamily="34" charset="0"/>
                <a:cs typeface="Arial" panose="020B0604020202020204" pitchFamily="34" charset="0"/>
              </a:rPr>
              <a:t>(SLIDE</a:t>
            </a:r>
            <a:r>
              <a:rPr lang="en-US" sz="1200" b="1" dirty="0" smtClean="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10"/>
          </p:nvPr>
        </p:nvSpPr>
        <p:spPr/>
        <p:txBody>
          <a:bodyPr/>
          <a:lstStyle/>
          <a:p>
            <a:fld id="{5E97C9A2-89A8-48A2-B854-56497CCD8598}" type="slidenum">
              <a:rPr lang="en-US" smtClean="0"/>
              <a:pPr/>
              <a:t>4</a:t>
            </a:fld>
            <a:endParaRPr lang="en-US" dirty="0"/>
          </a:p>
        </p:txBody>
      </p:sp>
    </p:spTree>
    <p:extLst>
      <p:ext uri="{BB962C8B-B14F-4D97-AF65-F5344CB8AC3E}">
        <p14:creationId xmlns:p14="http://schemas.microsoft.com/office/powerpoint/2010/main" xmlns="" val="103766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If your worksheet says you are married turn it over and write in as a deposit $1,000 for your spouse’s income.  Add that amount to your starting balance.  </a:t>
            </a:r>
          </a:p>
          <a:p>
            <a:endParaRPr lang="en-US" sz="1200" b="1" dirty="0">
              <a:latin typeface="Arial" panose="020B0604020202020204" pitchFamily="34" charset="0"/>
              <a:cs typeface="Arial" panose="020B0604020202020204" pitchFamily="34" charset="0"/>
            </a:endParaRPr>
          </a:p>
          <a:p>
            <a:r>
              <a:rPr lang="en-US" sz="1200" b="1" u="sng" strike="noStrike"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ASK </a:t>
            </a:r>
            <a:r>
              <a:rPr lang="en-US" sz="1200" b="1" u="sng" strike="noStrike"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  -      Everybody ready?</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What is one of the largest expenses you will have when you are out on your own?   Wait for responses…………………..(</a:t>
            </a:r>
            <a:r>
              <a:rPr lang="en-US" sz="1200" b="1" u="sng" dirty="0">
                <a:latin typeface="Arial" panose="020B0604020202020204" pitchFamily="34" charset="0"/>
                <a:cs typeface="Arial" panose="020B0604020202020204" pitchFamily="34" charset="0"/>
              </a:rPr>
              <a:t>SLIDE</a:t>
            </a:r>
            <a:r>
              <a:rPr lang="en-US" sz="1200" b="1"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5E97C9A2-89A8-48A2-B854-56497CCD8598}" type="slidenum">
              <a:rPr lang="en-US" smtClean="0"/>
              <a:pPr/>
              <a:t>5</a:t>
            </a:fld>
            <a:endParaRPr lang="en-US" dirty="0"/>
          </a:p>
        </p:txBody>
      </p:sp>
    </p:spTree>
    <p:extLst>
      <p:ext uri="{BB962C8B-B14F-4D97-AF65-F5344CB8AC3E}">
        <p14:creationId xmlns:p14="http://schemas.microsoft.com/office/powerpoint/2010/main" xmlns="" val="64445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Ask – What are some of the issues you will need to consider when deciding on your choice of housing?</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Wait for responses……………..(</a:t>
            </a:r>
            <a:r>
              <a:rPr lang="en-US" sz="1200" b="1" u="sng" dirty="0">
                <a:latin typeface="Arial" panose="020B0604020202020204" pitchFamily="34" charset="0"/>
                <a:cs typeface="Arial" panose="020B0604020202020204" pitchFamily="34" charset="0"/>
              </a:rPr>
              <a:t>SLIDE)</a:t>
            </a:r>
          </a:p>
        </p:txBody>
      </p:sp>
      <p:sp>
        <p:nvSpPr>
          <p:cNvPr id="4" name="Slide Number Placeholder 3"/>
          <p:cNvSpPr>
            <a:spLocks noGrp="1"/>
          </p:cNvSpPr>
          <p:nvPr>
            <p:ph type="sldNum" sz="quarter" idx="10"/>
          </p:nvPr>
        </p:nvSpPr>
        <p:spPr/>
        <p:txBody>
          <a:bodyPr/>
          <a:lstStyle/>
          <a:p>
            <a:fld id="{5E97C9A2-89A8-48A2-B854-56497CCD8598}" type="slidenum">
              <a:rPr lang="en-US" smtClean="0"/>
              <a:pPr/>
              <a:t>6</a:t>
            </a:fld>
            <a:endParaRPr lang="en-US" dirty="0"/>
          </a:p>
        </p:txBody>
      </p:sp>
    </p:spTree>
    <p:extLst>
      <p:ext uri="{BB962C8B-B14F-4D97-AF65-F5344CB8AC3E}">
        <p14:creationId xmlns:p14="http://schemas.microsoft.com/office/powerpoint/2010/main" xmlns="" val="3682658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anose="020B0604020202020204" pitchFamily="34" charset="0"/>
                <a:cs typeface="Arial" panose="020B0604020202020204" pitchFamily="34" charset="0"/>
              </a:rPr>
              <a:t>Here </a:t>
            </a:r>
            <a:r>
              <a:rPr lang="en-US" sz="1200" b="1" dirty="0">
                <a:latin typeface="Arial" panose="020B0604020202020204" pitchFamily="34" charset="0"/>
                <a:cs typeface="Arial" panose="020B0604020202020204" pitchFamily="34" charset="0"/>
              </a:rPr>
              <a:t>is something for you to think about………..</a:t>
            </a:r>
          </a:p>
          <a:p>
            <a:pPr defTabSz="914382">
              <a:defRPr/>
            </a:pPr>
            <a:endParaRPr lang="en-US" sz="1200" b="1" dirty="0" smtClean="0">
              <a:latin typeface="Arial" panose="020B0604020202020204" pitchFamily="34" charset="0"/>
              <a:cs typeface="Arial" panose="020B0604020202020204" pitchFamily="34" charset="0"/>
            </a:endParaRPr>
          </a:p>
          <a:p>
            <a:pPr defTabSz="914382">
              <a:defRPr/>
            </a:pPr>
            <a:r>
              <a:rPr lang="en-US" sz="1200" b="1" dirty="0" smtClean="0">
                <a:latin typeface="Arial" panose="020B0604020202020204" pitchFamily="34" charset="0"/>
                <a:cs typeface="Arial" panose="020B0604020202020204" pitchFamily="34" charset="0"/>
              </a:rPr>
              <a:t>Discuss</a:t>
            </a:r>
            <a:r>
              <a:rPr lang="en-US" sz="1200" b="1" baseline="0" dirty="0" smtClean="0">
                <a:latin typeface="Arial" panose="020B0604020202020204" pitchFamily="34" charset="0"/>
                <a:cs typeface="Arial" panose="020B0604020202020204" pitchFamily="34" charset="0"/>
              </a:rPr>
              <a:t> the advantages and disadvantages for renting vs. owning a home. </a:t>
            </a:r>
          </a:p>
          <a:p>
            <a:pPr defTabSz="914382">
              <a:defRPr/>
            </a:pPr>
            <a:endParaRPr lang="en-US" sz="1200" b="1" dirty="0">
              <a:latin typeface="Arial" panose="020B0604020202020204" pitchFamily="34" charset="0"/>
              <a:cs typeface="Arial" panose="020B0604020202020204" pitchFamily="34" charset="0"/>
            </a:endParaRPr>
          </a:p>
          <a:p>
            <a:pPr defTabSz="914382">
              <a:defRPr/>
            </a:pPr>
            <a:r>
              <a:rPr lang="en-US" sz="1200" b="1" dirty="0">
                <a:latin typeface="Arial" panose="020B0604020202020204" pitchFamily="34" charset="0"/>
                <a:cs typeface="Arial" panose="020B0604020202020204" pitchFamily="34" charset="0"/>
              </a:rPr>
              <a:t>Click for (</a:t>
            </a:r>
            <a:r>
              <a:rPr lang="en-US" sz="1200" b="1" u="sng" dirty="0">
                <a:latin typeface="Arial" panose="020B0604020202020204" pitchFamily="34" charset="0"/>
                <a:cs typeface="Arial" panose="020B0604020202020204" pitchFamily="34" charset="0"/>
              </a:rPr>
              <a:t>SLIDES</a:t>
            </a:r>
            <a:r>
              <a:rPr lang="en-US" sz="1200" b="1" dirty="0">
                <a:latin typeface="Arial" panose="020B0604020202020204" pitchFamily="34" charset="0"/>
                <a:cs typeface="Arial" panose="020B0604020202020204" pitchFamily="34" charset="0"/>
              </a:rPr>
              <a:t>) after each question</a:t>
            </a:r>
          </a:p>
          <a:p>
            <a:endParaRPr lang="en-US" dirty="0"/>
          </a:p>
        </p:txBody>
      </p:sp>
      <p:sp>
        <p:nvSpPr>
          <p:cNvPr id="4" name="Slide Number Placeholder 3"/>
          <p:cNvSpPr>
            <a:spLocks noGrp="1"/>
          </p:cNvSpPr>
          <p:nvPr>
            <p:ph type="sldNum" sz="quarter" idx="10"/>
          </p:nvPr>
        </p:nvSpPr>
        <p:spPr/>
        <p:txBody>
          <a:bodyPr/>
          <a:lstStyle/>
          <a:p>
            <a:fld id="{5E97C9A2-89A8-48A2-B854-56497CCD8598}" type="slidenum">
              <a:rPr lang="en-US" smtClean="0"/>
              <a:pPr/>
              <a:t>7</a:t>
            </a:fld>
            <a:endParaRPr lang="en-US" dirty="0"/>
          </a:p>
        </p:txBody>
      </p:sp>
    </p:spTree>
    <p:extLst>
      <p:ext uri="{BB962C8B-B14F-4D97-AF65-F5344CB8AC3E}">
        <p14:creationId xmlns:p14="http://schemas.microsoft.com/office/powerpoint/2010/main" xmlns="" val="70846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These are your options.  Remember, your housing expense is not just a house payment or rent.  You may have to pay property taxes and insurance and utilities – electricity / water / sewer/ cable.</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REMIND THEM – a family of 4 can’t stay in a 1 bedroom apartment</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Make your choice, write it on the back of the worksheet and subtract it from your balance</a:t>
            </a:r>
            <a:r>
              <a:rPr lang="en-US" sz="1200" b="1" dirty="0" smtClean="0">
                <a:latin typeface="Arial" panose="020B0604020202020204" pitchFamily="34" charset="0"/>
                <a:cs typeface="Arial" panose="020B0604020202020204" pitchFamily="34" charset="0"/>
              </a:rPr>
              <a:t>.</a:t>
            </a:r>
          </a:p>
          <a:p>
            <a:endParaRPr lang="en-US" sz="1200" b="1" dirty="0" smtClean="0">
              <a:latin typeface="Arial" panose="020B0604020202020204" pitchFamily="34" charset="0"/>
              <a:cs typeface="Arial" panose="020B0604020202020204" pitchFamily="34" charset="0"/>
            </a:endParaRPr>
          </a:p>
          <a:p>
            <a:r>
              <a:rPr lang="en-US" sz="1200" b="1" u="sng" dirty="0" smtClean="0">
                <a:latin typeface="Arial" panose="020B0604020202020204" pitchFamily="34" charset="0"/>
                <a:cs typeface="Arial" panose="020B0604020202020204" pitchFamily="34" charset="0"/>
              </a:rPr>
              <a:t>Raise your hand if you have a question or need help.</a:t>
            </a:r>
            <a:endParaRPr lang="en-US" sz="1200" b="1" u="sng"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WAIT……….(</a:t>
            </a:r>
            <a:r>
              <a:rPr lang="en-US" sz="1200" b="1" u="sng" dirty="0">
                <a:latin typeface="Arial" panose="020B0604020202020204" pitchFamily="34" charset="0"/>
                <a:cs typeface="Arial" panose="020B0604020202020204" pitchFamily="34" charset="0"/>
              </a:rPr>
              <a:t>SLIDE</a:t>
            </a:r>
            <a:r>
              <a:rPr lang="en-US" sz="1200" b="1"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5E97C9A2-89A8-48A2-B854-56497CCD8598}" type="slidenum">
              <a:rPr lang="en-US" smtClean="0"/>
              <a:pPr/>
              <a:t>8</a:t>
            </a:fld>
            <a:endParaRPr lang="en-US" dirty="0"/>
          </a:p>
        </p:txBody>
      </p:sp>
    </p:spTree>
    <p:extLst>
      <p:ext uri="{BB962C8B-B14F-4D97-AF65-F5344CB8AC3E}">
        <p14:creationId xmlns:p14="http://schemas.microsoft.com/office/powerpoint/2010/main" xmlns="" val="2316768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Now let’s move to another large expense.  Here’s your chance to get a vehicle of your own.  But remember, if you have a family of 4 – probably can’t go for the truck.  </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Do you buy a new or used vehicle?</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How much can you afford?</a:t>
            </a:r>
          </a:p>
          <a:p>
            <a:endParaRPr lang="en-US"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a:t>
            </a:r>
            <a:r>
              <a:rPr lang="en-US" sz="1200" b="1" u="sng" dirty="0">
                <a:latin typeface="Arial" panose="020B0604020202020204" pitchFamily="34" charset="0"/>
                <a:cs typeface="Arial" panose="020B0604020202020204" pitchFamily="34" charset="0"/>
              </a:rPr>
              <a:t>SLIDE</a:t>
            </a:r>
            <a:r>
              <a:rPr lang="en-US" sz="1200" b="1"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fld id="{5E97C9A2-89A8-48A2-B854-56497CCD8598}" type="slidenum">
              <a:rPr lang="en-US" smtClean="0"/>
              <a:pPr/>
              <a:t>9</a:t>
            </a:fld>
            <a:endParaRPr lang="en-US" dirty="0"/>
          </a:p>
        </p:txBody>
      </p:sp>
    </p:spTree>
    <p:extLst>
      <p:ext uri="{BB962C8B-B14F-4D97-AF65-F5344CB8AC3E}">
        <p14:creationId xmlns:p14="http://schemas.microsoft.com/office/powerpoint/2010/main" xmlns="" val="206024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3E7A8AF-8B93-4A62-946F-F8E57640F0F7}" type="datetimeFigureOut">
              <a:rPr lang="en-US" smtClean="0"/>
              <a:pPr/>
              <a:t>10/27/2017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A35F578B-F21F-443E-AD27-43A26229E95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E7A8AF-8B93-4A62-946F-F8E57640F0F7}" type="datetimeFigureOut">
              <a:rPr lang="en-US" smtClean="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5F578B-F21F-443E-AD27-43A26229E95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E7A8AF-8B93-4A62-946F-F8E57640F0F7}" type="datetimeFigureOut">
              <a:rPr lang="en-US" smtClean="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5F578B-F21F-443E-AD27-43A26229E95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E7A8AF-8B93-4A62-946F-F8E57640F0F7}" type="datetimeFigureOut">
              <a:rPr lang="en-US" smtClean="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5F578B-F21F-443E-AD27-43A26229E95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3E7A8AF-8B93-4A62-946F-F8E57640F0F7}" type="datetimeFigureOut">
              <a:rPr lang="en-US" smtClean="0"/>
              <a:pPr/>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5F578B-F21F-443E-AD27-43A26229E95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E7A8AF-8B93-4A62-946F-F8E57640F0F7}" type="datetimeFigureOut">
              <a:rPr lang="en-US" smtClean="0"/>
              <a:pPr/>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5F578B-F21F-443E-AD27-43A26229E95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3E7A8AF-8B93-4A62-946F-F8E57640F0F7}" type="datetimeFigureOut">
              <a:rPr lang="en-US" smtClean="0"/>
              <a:pPr/>
              <a:t>10/27/2017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35F578B-F21F-443E-AD27-43A26229E95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3E7A8AF-8B93-4A62-946F-F8E57640F0F7}" type="datetimeFigureOut">
              <a:rPr lang="en-US" smtClean="0"/>
              <a:pPr/>
              <a:t>10/27/2017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35F578B-F21F-443E-AD27-43A26229E95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7A8AF-8B93-4A62-946F-F8E57640F0F7}" type="datetimeFigureOut">
              <a:rPr lang="en-US" smtClean="0"/>
              <a:pPr/>
              <a:t>10/27/2017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5F578B-F21F-443E-AD27-43A26229E95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E7A8AF-8B93-4A62-946F-F8E57640F0F7}" type="datetimeFigureOut">
              <a:rPr lang="en-US" smtClean="0"/>
              <a:pPr/>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35F578B-F21F-443E-AD27-43A26229E95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3E7A8AF-8B93-4A62-946F-F8E57640F0F7}" type="datetimeFigureOut">
              <a:rPr lang="en-US" smtClean="0"/>
              <a:pPr/>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A35F578B-F21F-443E-AD27-43A26229E952}"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3E7A8AF-8B93-4A62-946F-F8E57640F0F7}" type="datetimeFigureOut">
              <a:rPr lang="en-US" smtClean="0"/>
              <a:pPr/>
              <a:t>10/27/2017</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35F578B-F21F-443E-AD27-43A26229E952}"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nccareers.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4114800"/>
            <a:ext cx="7315200" cy="1619250"/>
          </a:xfrm>
        </p:spPr>
        <p:txBody>
          <a:bodyPr>
            <a:normAutofit fontScale="90000"/>
          </a:bodyPr>
          <a:lstStyle/>
          <a:p>
            <a:pPr algn="ctr"/>
            <a:r>
              <a:rPr lang="en-US" dirty="0" smtClean="0"/>
              <a:t>“</a:t>
            </a:r>
            <a:r>
              <a:rPr lang="en-US" dirty="0"/>
              <a:t>It’s All About the Money”</a:t>
            </a:r>
            <a:br>
              <a:rPr lang="en-US" dirty="0"/>
            </a:br>
            <a:r>
              <a:rPr lang="en-US" dirty="0"/>
              <a:t>REAL WORLD Activity</a:t>
            </a:r>
            <a:br>
              <a:rPr lang="en-US" dirty="0"/>
            </a:br>
            <a:r>
              <a:rPr lang="en-US" dirty="0" smtClean="0"/>
              <a:t>	</a:t>
            </a:r>
            <a:br>
              <a:rPr lang="en-US" dirty="0" smtClean="0"/>
            </a:br>
            <a:endParaRPr lang="en-US" dirty="0"/>
          </a:p>
        </p:txBody>
      </p:sp>
      <p:pic>
        <p:nvPicPr>
          <p:cNvPr id="1027" name="Picture 3" descr="R:\Education Services\Member Education\Kelli's Folder\Pictures\Logos\SECU blac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64555" y="6114607"/>
            <a:ext cx="2926080" cy="5528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7402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849009872"/>
              </p:ext>
            </p:extLst>
          </p:nvPr>
        </p:nvGraphicFramePr>
        <p:xfrm>
          <a:off x="762001" y="1524000"/>
          <a:ext cx="7200899" cy="2199640"/>
        </p:xfrm>
        <a:graphic>
          <a:graphicData uri="http://schemas.openxmlformats.org/drawingml/2006/table">
            <a:tbl>
              <a:tblPr firstRow="1" bandRow="1">
                <a:tableStyleId>{5940675A-B579-460E-94D1-54222C63F5DA}</a:tableStyleId>
              </a:tblPr>
              <a:tblGrid>
                <a:gridCol w="1379813"/>
                <a:gridCol w="1439586"/>
                <a:gridCol w="1320040"/>
                <a:gridCol w="1379813"/>
                <a:gridCol w="1681647"/>
              </a:tblGrid>
              <a:tr h="370840">
                <a:tc>
                  <a:txBody>
                    <a:bodyPr/>
                    <a:lstStyle/>
                    <a:p>
                      <a:pPr algn="ctr"/>
                      <a:r>
                        <a:rPr lang="en-US" b="1" u="sng" dirty="0" smtClean="0"/>
                        <a:t>Type</a:t>
                      </a:r>
                      <a:endParaRPr lang="en-US" b="1" u="sng" dirty="0"/>
                    </a:p>
                  </a:txBody>
                  <a:tcPr/>
                </a:tc>
                <a:tc>
                  <a:txBody>
                    <a:bodyPr/>
                    <a:lstStyle/>
                    <a:p>
                      <a:pPr algn="ctr"/>
                      <a:r>
                        <a:rPr lang="en-US" b="1" u="sng" dirty="0" smtClean="0"/>
                        <a:t>Payment</a:t>
                      </a:r>
                      <a:endParaRPr lang="en-US" b="1" u="sng" dirty="0"/>
                    </a:p>
                  </a:txBody>
                  <a:tcPr/>
                </a:tc>
                <a:tc>
                  <a:txBody>
                    <a:bodyPr/>
                    <a:lstStyle/>
                    <a:p>
                      <a:pPr algn="ctr"/>
                      <a:r>
                        <a:rPr lang="en-US" b="1" u="sng" dirty="0" smtClean="0"/>
                        <a:t>Insurance</a:t>
                      </a:r>
                      <a:endParaRPr lang="en-US" b="1" u="sng" dirty="0"/>
                    </a:p>
                  </a:txBody>
                  <a:tcPr/>
                </a:tc>
                <a:tc>
                  <a:txBody>
                    <a:bodyPr/>
                    <a:lstStyle/>
                    <a:p>
                      <a:pPr algn="ctr"/>
                      <a:r>
                        <a:rPr lang="en-US" b="1" u="sng" dirty="0" smtClean="0"/>
                        <a:t>Gas</a:t>
                      </a:r>
                      <a:endParaRPr lang="en-US" b="1" u="sng" dirty="0"/>
                    </a:p>
                  </a:txBody>
                  <a:tcPr/>
                </a:tc>
                <a:tc>
                  <a:txBody>
                    <a:bodyPr/>
                    <a:lstStyle/>
                    <a:p>
                      <a:pPr algn="ctr"/>
                      <a:r>
                        <a:rPr lang="en-US" b="1" u="sng" dirty="0" smtClean="0"/>
                        <a:t>Total Expense</a:t>
                      </a:r>
                      <a:endParaRPr lang="en-US" b="1" u="sng" dirty="0"/>
                    </a:p>
                  </a:txBody>
                  <a:tcPr/>
                </a:tc>
              </a:tr>
              <a:tr h="370840">
                <a:tc>
                  <a:txBody>
                    <a:bodyPr/>
                    <a:lstStyle/>
                    <a:p>
                      <a:pPr algn="ctr"/>
                      <a:r>
                        <a:rPr lang="en-US" dirty="0" smtClean="0"/>
                        <a:t>Small Truck</a:t>
                      </a:r>
                      <a:endParaRPr lang="en-US" dirty="0"/>
                    </a:p>
                  </a:txBody>
                  <a:tcPr/>
                </a:tc>
                <a:tc>
                  <a:txBody>
                    <a:bodyPr/>
                    <a:lstStyle/>
                    <a:p>
                      <a:pPr algn="ctr"/>
                      <a:r>
                        <a:rPr lang="en-US" dirty="0" smtClean="0"/>
                        <a:t>$425</a:t>
                      </a:r>
                      <a:endParaRPr lang="en-US" dirty="0"/>
                    </a:p>
                  </a:txBody>
                  <a:tcPr/>
                </a:tc>
                <a:tc>
                  <a:txBody>
                    <a:bodyPr/>
                    <a:lstStyle/>
                    <a:p>
                      <a:pPr algn="ctr"/>
                      <a:r>
                        <a:rPr lang="en-US" dirty="0" smtClean="0"/>
                        <a:t>$55</a:t>
                      </a:r>
                      <a:endParaRPr lang="en-US" dirty="0"/>
                    </a:p>
                  </a:txBody>
                  <a:tcPr/>
                </a:tc>
                <a:tc>
                  <a:txBody>
                    <a:bodyPr/>
                    <a:lstStyle/>
                    <a:p>
                      <a:pPr algn="ctr"/>
                      <a:r>
                        <a:rPr lang="en-US" dirty="0" smtClean="0"/>
                        <a:t>$70</a:t>
                      </a:r>
                      <a:endParaRPr lang="en-US" dirty="0"/>
                    </a:p>
                  </a:txBody>
                  <a:tcPr/>
                </a:tc>
                <a:tc>
                  <a:txBody>
                    <a:bodyPr/>
                    <a:lstStyle/>
                    <a:p>
                      <a:pPr algn="ctr"/>
                      <a:r>
                        <a:rPr lang="en-US" sz="2400" b="1" u="none" dirty="0" smtClean="0"/>
                        <a:t>$550</a:t>
                      </a:r>
                      <a:endParaRPr lang="en-US" sz="2400" b="1" u="none" dirty="0"/>
                    </a:p>
                  </a:txBody>
                  <a:tcPr/>
                </a:tc>
              </a:tr>
              <a:tr h="370840">
                <a:tc>
                  <a:txBody>
                    <a:bodyPr/>
                    <a:lstStyle/>
                    <a:p>
                      <a:pPr algn="ctr"/>
                      <a:r>
                        <a:rPr lang="en-US" dirty="0" smtClean="0"/>
                        <a:t>Low Cost</a:t>
                      </a:r>
                    </a:p>
                    <a:p>
                      <a:pPr algn="ctr"/>
                      <a:r>
                        <a:rPr lang="en-US" dirty="0" smtClean="0"/>
                        <a:t>Compact</a:t>
                      </a:r>
                      <a:r>
                        <a:rPr lang="en-US" baseline="0" dirty="0" smtClean="0"/>
                        <a:t> Car</a:t>
                      </a:r>
                      <a:endParaRPr lang="en-US" dirty="0"/>
                    </a:p>
                  </a:txBody>
                  <a:tcPr/>
                </a:tc>
                <a:tc>
                  <a:txBody>
                    <a:bodyPr/>
                    <a:lstStyle/>
                    <a:p>
                      <a:pPr algn="ctr"/>
                      <a:r>
                        <a:rPr lang="en-US" dirty="0" smtClean="0"/>
                        <a:t>$325</a:t>
                      </a:r>
                      <a:endParaRPr lang="en-US" dirty="0"/>
                    </a:p>
                  </a:txBody>
                  <a:tcPr/>
                </a:tc>
                <a:tc>
                  <a:txBody>
                    <a:bodyPr/>
                    <a:lstStyle/>
                    <a:p>
                      <a:pPr algn="ctr"/>
                      <a:r>
                        <a:rPr lang="en-US" dirty="0" smtClean="0"/>
                        <a:t>$40</a:t>
                      </a:r>
                      <a:endParaRPr lang="en-US" dirty="0"/>
                    </a:p>
                  </a:txBody>
                  <a:tcPr/>
                </a:tc>
                <a:tc>
                  <a:txBody>
                    <a:bodyPr/>
                    <a:lstStyle/>
                    <a:p>
                      <a:pPr algn="ctr"/>
                      <a:r>
                        <a:rPr lang="en-US" dirty="0" smtClean="0"/>
                        <a:t>$60</a:t>
                      </a:r>
                      <a:endParaRPr lang="en-US" dirty="0"/>
                    </a:p>
                  </a:txBody>
                  <a:tcPr/>
                </a:tc>
                <a:tc>
                  <a:txBody>
                    <a:bodyPr/>
                    <a:lstStyle/>
                    <a:p>
                      <a:pPr algn="ctr"/>
                      <a:r>
                        <a:rPr lang="en-US" sz="2400" b="1" u="none" dirty="0" smtClean="0"/>
                        <a:t>$425</a:t>
                      </a:r>
                      <a:endParaRPr lang="en-US" sz="2400" b="1" u="none" dirty="0"/>
                    </a:p>
                  </a:txBody>
                  <a:tcPr/>
                </a:tc>
              </a:tr>
              <a:tr h="370840">
                <a:tc>
                  <a:txBody>
                    <a:bodyPr/>
                    <a:lstStyle/>
                    <a:p>
                      <a:pPr algn="ctr"/>
                      <a:r>
                        <a:rPr lang="en-US" dirty="0" smtClean="0"/>
                        <a:t>Mini-Van</a:t>
                      </a:r>
                      <a:r>
                        <a:rPr lang="en-US" baseline="0" dirty="0" smtClean="0"/>
                        <a:t> </a:t>
                      </a:r>
                      <a:endParaRPr lang="en-US" dirty="0"/>
                    </a:p>
                  </a:txBody>
                  <a:tcPr/>
                </a:tc>
                <a:tc>
                  <a:txBody>
                    <a:bodyPr/>
                    <a:lstStyle/>
                    <a:p>
                      <a:pPr algn="ctr"/>
                      <a:r>
                        <a:rPr lang="en-US" dirty="0" smtClean="0"/>
                        <a:t>$450</a:t>
                      </a:r>
                      <a:endParaRPr lang="en-US" dirty="0"/>
                    </a:p>
                  </a:txBody>
                  <a:tcPr/>
                </a:tc>
                <a:tc>
                  <a:txBody>
                    <a:bodyPr/>
                    <a:lstStyle/>
                    <a:p>
                      <a:pPr algn="ctr"/>
                      <a:r>
                        <a:rPr lang="en-US" dirty="0" smtClean="0"/>
                        <a:t>$30 </a:t>
                      </a:r>
                      <a:endParaRPr lang="en-US" dirty="0"/>
                    </a:p>
                  </a:txBody>
                  <a:tcPr/>
                </a:tc>
                <a:tc>
                  <a:txBody>
                    <a:bodyPr/>
                    <a:lstStyle/>
                    <a:p>
                      <a:pPr algn="ctr"/>
                      <a:r>
                        <a:rPr lang="en-US" dirty="0" smtClean="0"/>
                        <a:t>$85</a:t>
                      </a:r>
                      <a:endParaRPr lang="en-US" dirty="0"/>
                    </a:p>
                  </a:txBody>
                  <a:tcPr/>
                </a:tc>
                <a:tc>
                  <a:txBody>
                    <a:bodyPr/>
                    <a:lstStyle/>
                    <a:p>
                      <a:pPr algn="ctr"/>
                      <a:r>
                        <a:rPr lang="en-US" sz="2400" b="1" u="none" dirty="0" smtClean="0"/>
                        <a:t>$565</a:t>
                      </a:r>
                      <a:endParaRPr lang="en-US" sz="2400" b="1" u="none"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xmlns="" val="1152215260"/>
              </p:ext>
            </p:extLst>
          </p:nvPr>
        </p:nvGraphicFramePr>
        <p:xfrm>
          <a:off x="762000" y="4648200"/>
          <a:ext cx="7239000" cy="1828800"/>
        </p:xfrm>
        <a:graphic>
          <a:graphicData uri="http://schemas.openxmlformats.org/drawingml/2006/table">
            <a:tbl>
              <a:tblPr firstRow="1" bandRow="1">
                <a:tableStyleId>{5940675A-B579-460E-94D1-54222C63F5DA}</a:tableStyleId>
              </a:tblPr>
              <a:tblGrid>
                <a:gridCol w="1447800"/>
                <a:gridCol w="1447800"/>
                <a:gridCol w="1447800"/>
                <a:gridCol w="1447800"/>
                <a:gridCol w="1447800"/>
              </a:tblGrid>
              <a:tr h="370840">
                <a:tc>
                  <a:txBody>
                    <a:bodyPr/>
                    <a:lstStyle/>
                    <a:p>
                      <a:pPr algn="ctr"/>
                      <a:r>
                        <a:rPr lang="en-US" dirty="0" smtClean="0"/>
                        <a:t>Small Truck</a:t>
                      </a:r>
                      <a:endParaRPr lang="en-US" dirty="0"/>
                    </a:p>
                  </a:txBody>
                  <a:tcPr/>
                </a:tc>
                <a:tc>
                  <a:txBody>
                    <a:bodyPr/>
                    <a:lstStyle/>
                    <a:p>
                      <a:pPr algn="ctr"/>
                      <a:r>
                        <a:rPr lang="en-US" dirty="0" smtClean="0"/>
                        <a:t>$295</a:t>
                      </a:r>
                      <a:endParaRPr lang="en-US" dirty="0"/>
                    </a:p>
                  </a:txBody>
                  <a:tcPr/>
                </a:tc>
                <a:tc>
                  <a:txBody>
                    <a:bodyPr/>
                    <a:lstStyle/>
                    <a:p>
                      <a:pPr algn="ctr"/>
                      <a:r>
                        <a:rPr lang="en-US" dirty="0" smtClean="0"/>
                        <a:t>$40</a:t>
                      </a:r>
                      <a:endParaRPr lang="en-US" dirty="0"/>
                    </a:p>
                  </a:txBody>
                  <a:tcPr/>
                </a:tc>
                <a:tc>
                  <a:txBody>
                    <a:bodyPr/>
                    <a:lstStyle/>
                    <a:p>
                      <a:pPr algn="ctr"/>
                      <a:r>
                        <a:rPr lang="en-US" dirty="0" smtClean="0"/>
                        <a:t>$65</a:t>
                      </a:r>
                      <a:endParaRPr lang="en-US" dirty="0"/>
                    </a:p>
                  </a:txBody>
                  <a:tcPr/>
                </a:tc>
                <a:tc>
                  <a:txBody>
                    <a:bodyPr/>
                    <a:lstStyle/>
                    <a:p>
                      <a:pPr algn="ctr"/>
                      <a:r>
                        <a:rPr lang="en-US" sz="2400" b="1" u="none" dirty="0" smtClean="0"/>
                        <a:t>$400</a:t>
                      </a:r>
                      <a:endParaRPr lang="en-US" sz="2400" b="1" u="none" dirty="0"/>
                    </a:p>
                  </a:txBody>
                  <a:tcPr/>
                </a:tc>
              </a:tr>
              <a:tr h="370840">
                <a:tc>
                  <a:txBody>
                    <a:bodyPr/>
                    <a:lstStyle/>
                    <a:p>
                      <a:pPr algn="ctr"/>
                      <a:r>
                        <a:rPr lang="en-US" dirty="0" smtClean="0"/>
                        <a:t>Low Cost Compact</a:t>
                      </a:r>
                      <a:r>
                        <a:rPr lang="en-US" baseline="0" dirty="0" smtClean="0"/>
                        <a:t> Car</a:t>
                      </a:r>
                      <a:endParaRPr lang="en-US" dirty="0"/>
                    </a:p>
                  </a:txBody>
                  <a:tcPr/>
                </a:tc>
                <a:tc>
                  <a:txBody>
                    <a:bodyPr/>
                    <a:lstStyle/>
                    <a:p>
                      <a:pPr algn="ctr"/>
                      <a:r>
                        <a:rPr lang="en-US" dirty="0" smtClean="0"/>
                        <a:t>$230</a:t>
                      </a:r>
                      <a:endParaRPr lang="en-US" dirty="0"/>
                    </a:p>
                  </a:txBody>
                  <a:tcPr/>
                </a:tc>
                <a:tc>
                  <a:txBody>
                    <a:bodyPr/>
                    <a:lstStyle/>
                    <a:p>
                      <a:pPr algn="ctr"/>
                      <a:r>
                        <a:rPr lang="en-US" dirty="0" smtClean="0"/>
                        <a:t>$35</a:t>
                      </a:r>
                      <a:endParaRPr lang="en-US" dirty="0"/>
                    </a:p>
                  </a:txBody>
                  <a:tcPr/>
                </a:tc>
                <a:tc>
                  <a:txBody>
                    <a:bodyPr/>
                    <a:lstStyle/>
                    <a:p>
                      <a:pPr algn="ctr"/>
                      <a:r>
                        <a:rPr lang="en-US" dirty="0" smtClean="0"/>
                        <a:t>$60</a:t>
                      </a:r>
                      <a:endParaRPr lang="en-US" dirty="0"/>
                    </a:p>
                  </a:txBody>
                  <a:tcPr/>
                </a:tc>
                <a:tc>
                  <a:txBody>
                    <a:bodyPr/>
                    <a:lstStyle/>
                    <a:p>
                      <a:pPr algn="ctr"/>
                      <a:r>
                        <a:rPr lang="en-US" sz="2400" b="1" u="none" dirty="0" smtClean="0"/>
                        <a:t>$325</a:t>
                      </a:r>
                      <a:endParaRPr lang="en-US" sz="2400" b="1" u="none" dirty="0"/>
                    </a:p>
                  </a:txBody>
                  <a:tcPr/>
                </a:tc>
              </a:tr>
              <a:tr h="370840">
                <a:tc>
                  <a:txBody>
                    <a:bodyPr/>
                    <a:lstStyle/>
                    <a:p>
                      <a:pPr algn="ctr"/>
                      <a:r>
                        <a:rPr lang="en-US" dirty="0" smtClean="0"/>
                        <a:t>Mini-Van</a:t>
                      </a:r>
                      <a:r>
                        <a:rPr lang="en-US" baseline="0" dirty="0" smtClean="0"/>
                        <a:t> </a:t>
                      </a:r>
                      <a:endParaRPr lang="en-US" dirty="0"/>
                    </a:p>
                  </a:txBody>
                  <a:tcPr/>
                </a:tc>
                <a:tc>
                  <a:txBody>
                    <a:bodyPr/>
                    <a:lstStyle/>
                    <a:p>
                      <a:pPr algn="ctr"/>
                      <a:r>
                        <a:rPr lang="en-US" dirty="0" smtClean="0"/>
                        <a:t>$250</a:t>
                      </a:r>
                      <a:endParaRPr lang="en-US" dirty="0"/>
                    </a:p>
                  </a:txBody>
                  <a:tcPr/>
                </a:tc>
                <a:tc>
                  <a:txBody>
                    <a:bodyPr/>
                    <a:lstStyle/>
                    <a:p>
                      <a:pPr algn="ctr"/>
                      <a:r>
                        <a:rPr lang="en-US" dirty="0" smtClean="0"/>
                        <a:t>$45</a:t>
                      </a:r>
                      <a:endParaRPr lang="en-US" dirty="0"/>
                    </a:p>
                  </a:txBody>
                  <a:tcPr/>
                </a:tc>
                <a:tc>
                  <a:txBody>
                    <a:bodyPr/>
                    <a:lstStyle/>
                    <a:p>
                      <a:pPr algn="ctr"/>
                      <a:r>
                        <a:rPr lang="en-US" dirty="0" smtClean="0"/>
                        <a:t>$80</a:t>
                      </a:r>
                      <a:endParaRPr lang="en-US" dirty="0"/>
                    </a:p>
                  </a:txBody>
                  <a:tcPr/>
                </a:tc>
                <a:tc>
                  <a:txBody>
                    <a:bodyPr/>
                    <a:lstStyle/>
                    <a:p>
                      <a:pPr algn="ctr"/>
                      <a:r>
                        <a:rPr lang="en-US" sz="2400" b="1" u="none" dirty="0" smtClean="0"/>
                        <a:t>$375</a:t>
                      </a:r>
                      <a:endParaRPr lang="en-US" sz="2400" b="1" u="none" dirty="0"/>
                    </a:p>
                  </a:txBody>
                  <a:tcPr/>
                </a:tc>
              </a:tr>
            </a:tbl>
          </a:graphicData>
        </a:graphic>
      </p:graphicFrame>
      <p:sp>
        <p:nvSpPr>
          <p:cNvPr id="4" name="TextBox 3"/>
          <p:cNvSpPr txBox="1"/>
          <p:nvPr/>
        </p:nvSpPr>
        <p:spPr>
          <a:xfrm>
            <a:off x="2895600" y="3874532"/>
            <a:ext cx="3124200" cy="523220"/>
          </a:xfrm>
          <a:prstGeom prst="rect">
            <a:avLst/>
          </a:prstGeom>
          <a:noFill/>
        </p:spPr>
        <p:txBody>
          <a:bodyPr wrap="square" rtlCol="0">
            <a:spAutoFit/>
          </a:bodyPr>
          <a:lstStyle/>
          <a:p>
            <a:pPr algn="ctr"/>
            <a:r>
              <a:rPr lang="en-US" sz="2800" b="1" dirty="0" smtClean="0"/>
              <a:t>Buy Used </a:t>
            </a:r>
            <a:endParaRPr lang="en-US" sz="2800" b="1" dirty="0"/>
          </a:p>
        </p:txBody>
      </p:sp>
      <p:sp>
        <p:nvSpPr>
          <p:cNvPr id="5" name="TextBox 4"/>
          <p:cNvSpPr txBox="1"/>
          <p:nvPr/>
        </p:nvSpPr>
        <p:spPr>
          <a:xfrm>
            <a:off x="2590800" y="838200"/>
            <a:ext cx="4038600" cy="523220"/>
          </a:xfrm>
          <a:prstGeom prst="rect">
            <a:avLst/>
          </a:prstGeom>
          <a:noFill/>
        </p:spPr>
        <p:txBody>
          <a:bodyPr wrap="square" rtlCol="0">
            <a:spAutoFit/>
          </a:bodyPr>
          <a:lstStyle/>
          <a:p>
            <a:pPr algn="ctr"/>
            <a:r>
              <a:rPr lang="en-US" sz="2800" b="1" dirty="0" smtClean="0"/>
              <a:t>Buy New </a:t>
            </a:r>
            <a:endParaRPr lang="en-US" sz="2800" b="1" dirty="0"/>
          </a:p>
        </p:txBody>
      </p:sp>
    </p:spTree>
    <p:extLst>
      <p:ext uri="{BB962C8B-B14F-4D97-AF65-F5344CB8AC3E}">
        <p14:creationId xmlns:p14="http://schemas.microsoft.com/office/powerpoint/2010/main" xmlns="" val="3291151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00213" y="1657350"/>
            <a:ext cx="5743575" cy="5200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1362075" y="609600"/>
            <a:ext cx="6324600" cy="116955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Childcare </a:t>
            </a:r>
            <a:endParaRPr lang="en-US" sz="7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859422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942853332"/>
              </p:ext>
            </p:extLst>
          </p:nvPr>
        </p:nvGraphicFramePr>
        <p:xfrm>
          <a:off x="457200" y="2209800"/>
          <a:ext cx="8229600" cy="2438398"/>
        </p:xfrm>
        <a:graphic>
          <a:graphicData uri="http://schemas.openxmlformats.org/drawingml/2006/table">
            <a:tbl>
              <a:tblPr firstRow="1" bandRow="1">
                <a:tableStyleId>{5940675A-B579-460E-94D1-54222C63F5DA}</a:tableStyleId>
              </a:tblPr>
              <a:tblGrid>
                <a:gridCol w="2743200"/>
                <a:gridCol w="2743200"/>
                <a:gridCol w="2743200"/>
              </a:tblGrid>
              <a:tr h="890545">
                <a:tc>
                  <a:txBody>
                    <a:bodyPr/>
                    <a:lstStyle/>
                    <a:p>
                      <a:pPr algn="ctr"/>
                      <a:r>
                        <a:rPr lang="en-US" b="1" u="sng" dirty="0" smtClean="0"/>
                        <a:t># of Children</a:t>
                      </a:r>
                      <a:endParaRPr lang="en-US" b="1" u="sng" dirty="0"/>
                    </a:p>
                  </a:txBody>
                  <a:tcPr/>
                </a:tc>
                <a:tc>
                  <a:txBody>
                    <a:bodyPr/>
                    <a:lstStyle/>
                    <a:p>
                      <a:pPr algn="ctr"/>
                      <a:r>
                        <a:rPr lang="en-US" b="1" u="sng" dirty="0" smtClean="0"/>
                        <a:t>Neighbor’s In-Home Daycare</a:t>
                      </a:r>
                      <a:endParaRPr lang="en-US" b="1" u="sng" dirty="0"/>
                    </a:p>
                  </a:txBody>
                  <a:tcPr/>
                </a:tc>
                <a:tc>
                  <a:txBody>
                    <a:bodyPr/>
                    <a:lstStyle/>
                    <a:p>
                      <a:pPr algn="ctr"/>
                      <a:r>
                        <a:rPr lang="en-US" b="1" u="sng" dirty="0" smtClean="0"/>
                        <a:t>Licensed “In Demand” Childcare</a:t>
                      </a:r>
                      <a:endParaRPr lang="en-US" b="1" u="sng" dirty="0"/>
                    </a:p>
                  </a:txBody>
                  <a:tcPr/>
                </a:tc>
              </a:tr>
              <a:tr h="515951">
                <a:tc>
                  <a:txBody>
                    <a:bodyPr/>
                    <a:lstStyle/>
                    <a:p>
                      <a:pPr algn="ctr"/>
                      <a:r>
                        <a:rPr lang="en-US" dirty="0" smtClean="0"/>
                        <a:t>1</a:t>
                      </a:r>
                      <a:endParaRPr lang="en-US" dirty="0"/>
                    </a:p>
                  </a:txBody>
                  <a:tcPr/>
                </a:tc>
                <a:tc>
                  <a:txBody>
                    <a:bodyPr/>
                    <a:lstStyle/>
                    <a:p>
                      <a:pPr algn="ctr"/>
                      <a:r>
                        <a:rPr lang="en-US" sz="2400" b="1" u="none" dirty="0" smtClean="0"/>
                        <a:t>$500</a:t>
                      </a:r>
                      <a:endParaRPr lang="en-US" sz="2400" b="1" u="none" dirty="0"/>
                    </a:p>
                  </a:txBody>
                  <a:tcPr/>
                </a:tc>
                <a:tc>
                  <a:txBody>
                    <a:bodyPr/>
                    <a:lstStyle/>
                    <a:p>
                      <a:pPr algn="ctr"/>
                      <a:r>
                        <a:rPr lang="en-US" sz="2400" b="1" u="none" dirty="0" smtClean="0"/>
                        <a:t>$650</a:t>
                      </a:r>
                      <a:endParaRPr lang="en-US" sz="2400" b="1" u="none" dirty="0"/>
                    </a:p>
                  </a:txBody>
                  <a:tcPr/>
                </a:tc>
              </a:tr>
              <a:tr h="515951">
                <a:tc>
                  <a:txBody>
                    <a:bodyPr/>
                    <a:lstStyle/>
                    <a:p>
                      <a:pPr algn="ctr"/>
                      <a:r>
                        <a:rPr lang="en-US" dirty="0" smtClean="0"/>
                        <a:t>2</a:t>
                      </a:r>
                      <a:endParaRPr lang="en-US" dirty="0"/>
                    </a:p>
                  </a:txBody>
                  <a:tcPr/>
                </a:tc>
                <a:tc>
                  <a:txBody>
                    <a:bodyPr/>
                    <a:lstStyle/>
                    <a:p>
                      <a:pPr algn="ctr"/>
                      <a:r>
                        <a:rPr lang="en-US" sz="2400" b="1" u="none" dirty="0" smtClean="0"/>
                        <a:t>$900</a:t>
                      </a:r>
                      <a:endParaRPr lang="en-US" sz="2400" b="1" u="none" dirty="0"/>
                    </a:p>
                  </a:txBody>
                  <a:tcPr/>
                </a:tc>
                <a:tc>
                  <a:txBody>
                    <a:bodyPr/>
                    <a:lstStyle/>
                    <a:p>
                      <a:pPr algn="ctr"/>
                      <a:r>
                        <a:rPr lang="en-US" sz="2400" b="1" u="none" dirty="0" smtClean="0"/>
                        <a:t>$1,100</a:t>
                      </a:r>
                      <a:endParaRPr lang="en-US" sz="2400" b="1" u="none" dirty="0"/>
                    </a:p>
                  </a:txBody>
                  <a:tcPr/>
                </a:tc>
              </a:tr>
              <a:tr h="515951">
                <a:tc>
                  <a:txBody>
                    <a:bodyPr/>
                    <a:lstStyle/>
                    <a:p>
                      <a:pPr algn="ctr"/>
                      <a:r>
                        <a:rPr lang="en-US" dirty="0" smtClean="0"/>
                        <a:t>3</a:t>
                      </a:r>
                      <a:endParaRPr lang="en-US" dirty="0"/>
                    </a:p>
                  </a:txBody>
                  <a:tcPr/>
                </a:tc>
                <a:tc>
                  <a:txBody>
                    <a:bodyPr/>
                    <a:lstStyle/>
                    <a:p>
                      <a:pPr algn="ctr"/>
                      <a:r>
                        <a:rPr lang="en-US" sz="2400" b="1" u="none" dirty="0" smtClean="0"/>
                        <a:t>$1,300</a:t>
                      </a:r>
                      <a:endParaRPr lang="en-US" sz="2400" b="1" u="none" dirty="0"/>
                    </a:p>
                  </a:txBody>
                  <a:tcPr/>
                </a:tc>
                <a:tc>
                  <a:txBody>
                    <a:bodyPr/>
                    <a:lstStyle/>
                    <a:p>
                      <a:pPr algn="ctr"/>
                      <a:r>
                        <a:rPr lang="en-US" sz="2400" b="1" u="none" dirty="0" smtClean="0"/>
                        <a:t>$1,700</a:t>
                      </a:r>
                      <a:endParaRPr lang="en-US" sz="2400" b="1" u="none" dirty="0"/>
                    </a:p>
                  </a:txBody>
                  <a:tcPr/>
                </a:tc>
              </a:tr>
            </a:tbl>
          </a:graphicData>
        </a:graphic>
      </p:graphicFrame>
      <p:sp>
        <p:nvSpPr>
          <p:cNvPr id="3" name="TextBox 2"/>
          <p:cNvSpPr txBox="1"/>
          <p:nvPr/>
        </p:nvSpPr>
        <p:spPr>
          <a:xfrm>
            <a:off x="304800" y="5410200"/>
            <a:ext cx="8839200" cy="461665"/>
          </a:xfrm>
          <a:prstGeom prst="rect">
            <a:avLst/>
          </a:prstGeom>
          <a:noFill/>
        </p:spPr>
        <p:txBody>
          <a:bodyPr wrap="square" rtlCol="0">
            <a:spAutoFit/>
          </a:bodyPr>
          <a:lstStyle/>
          <a:p>
            <a:r>
              <a:rPr lang="en-US" sz="2400" dirty="0" smtClean="0"/>
              <a:t>**Having your children stay with Grandma is </a:t>
            </a:r>
            <a:r>
              <a:rPr lang="en-US" sz="2400" b="1" u="sng" dirty="0" smtClean="0"/>
              <a:t>not</a:t>
            </a:r>
            <a:r>
              <a:rPr lang="en-US" sz="2400" dirty="0" smtClean="0"/>
              <a:t> an option!**</a:t>
            </a:r>
            <a:endParaRPr lang="en-US" sz="2400" dirty="0"/>
          </a:p>
        </p:txBody>
      </p:sp>
      <p:sp>
        <p:nvSpPr>
          <p:cNvPr id="4" name="TextBox 3"/>
          <p:cNvSpPr txBox="1"/>
          <p:nvPr/>
        </p:nvSpPr>
        <p:spPr>
          <a:xfrm>
            <a:off x="1371600" y="533400"/>
            <a:ext cx="6324600" cy="116955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Childcare </a:t>
            </a:r>
            <a:endParaRPr lang="en-US" sz="7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1298600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095375"/>
            <a:ext cx="6934199" cy="1169551"/>
          </a:xfrm>
          <a:prstGeom prst="rect">
            <a:avLst/>
          </a:prstGeom>
          <a:noFill/>
        </p:spPr>
        <p:txBody>
          <a:bodyPr wrap="square" lIns="91440" tIns="45720" rIns="91440" bIns="45720">
            <a:spAutoFit/>
          </a:bodyPr>
          <a:lstStyle/>
          <a:p>
            <a:pPr algn="ctr"/>
            <a:r>
              <a:rPr lang="en-US" sz="7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Groceries</a:t>
            </a:r>
            <a:endParaRPr lang="en-US" sz="7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3450" y="2641600"/>
            <a:ext cx="7353300" cy="2692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41877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686881058"/>
              </p:ext>
            </p:extLst>
          </p:nvPr>
        </p:nvGraphicFramePr>
        <p:xfrm>
          <a:off x="609598" y="2743200"/>
          <a:ext cx="8001000" cy="2656840"/>
        </p:xfrm>
        <a:graphic>
          <a:graphicData uri="http://schemas.openxmlformats.org/drawingml/2006/table">
            <a:tbl>
              <a:tblPr firstRow="1" bandRow="1">
                <a:tableStyleId>{5940675A-B579-460E-94D1-54222C63F5DA}</a:tableStyleId>
              </a:tblPr>
              <a:tblGrid>
                <a:gridCol w="4000500"/>
                <a:gridCol w="4000500"/>
              </a:tblGrid>
              <a:tr h="370840">
                <a:tc>
                  <a:txBody>
                    <a:bodyPr/>
                    <a:lstStyle/>
                    <a:p>
                      <a:pPr algn="ctr"/>
                      <a:r>
                        <a:rPr lang="en-US" b="1" u="sng" dirty="0" smtClean="0"/>
                        <a:t>Family Size( Parents</a:t>
                      </a:r>
                      <a:r>
                        <a:rPr lang="en-US" b="1" u="sng" baseline="0" dirty="0" smtClean="0"/>
                        <a:t> &amp; Children)</a:t>
                      </a:r>
                      <a:endParaRPr lang="en-US" b="1" u="sng" dirty="0"/>
                    </a:p>
                  </a:txBody>
                  <a:tcPr/>
                </a:tc>
                <a:tc>
                  <a:txBody>
                    <a:bodyPr/>
                    <a:lstStyle/>
                    <a:p>
                      <a:pPr algn="ctr"/>
                      <a:r>
                        <a:rPr lang="en-US" b="1" u="sng" dirty="0" smtClean="0"/>
                        <a:t>Add This</a:t>
                      </a:r>
                      <a:r>
                        <a:rPr lang="en-US" b="1" u="sng" baseline="0" dirty="0" smtClean="0"/>
                        <a:t> Expense</a:t>
                      </a:r>
                      <a:endParaRPr lang="en-US" b="1" u="sng" dirty="0"/>
                    </a:p>
                  </a:txBody>
                  <a:tcPr/>
                </a:tc>
              </a:tr>
              <a:tr h="370840">
                <a:tc>
                  <a:txBody>
                    <a:bodyPr/>
                    <a:lstStyle/>
                    <a:p>
                      <a:pPr algn="ctr"/>
                      <a:r>
                        <a:rPr lang="en-US" dirty="0" smtClean="0"/>
                        <a:t>Family of 1</a:t>
                      </a:r>
                      <a:endParaRPr lang="en-US" dirty="0"/>
                    </a:p>
                  </a:txBody>
                  <a:tcPr/>
                </a:tc>
                <a:tc>
                  <a:txBody>
                    <a:bodyPr/>
                    <a:lstStyle/>
                    <a:p>
                      <a:pPr algn="ctr"/>
                      <a:r>
                        <a:rPr lang="en-US" sz="2400" b="1" u="none" dirty="0" smtClean="0"/>
                        <a:t>$300</a:t>
                      </a:r>
                      <a:endParaRPr lang="en-US" sz="2400" b="1" u="none" dirty="0"/>
                    </a:p>
                  </a:txBody>
                  <a:tcPr/>
                </a:tc>
              </a:tr>
              <a:tr h="370840">
                <a:tc>
                  <a:txBody>
                    <a:bodyPr/>
                    <a:lstStyle/>
                    <a:p>
                      <a:pPr algn="ctr"/>
                      <a:r>
                        <a:rPr lang="en-US" dirty="0" smtClean="0"/>
                        <a:t>Family of 2</a:t>
                      </a:r>
                      <a:endParaRPr lang="en-US" dirty="0"/>
                    </a:p>
                  </a:txBody>
                  <a:tcPr/>
                </a:tc>
                <a:tc>
                  <a:txBody>
                    <a:bodyPr/>
                    <a:lstStyle/>
                    <a:p>
                      <a:pPr algn="ctr"/>
                      <a:r>
                        <a:rPr lang="en-US" sz="2400" b="1" u="none" dirty="0" smtClean="0"/>
                        <a:t>$400</a:t>
                      </a:r>
                      <a:endParaRPr lang="en-US" sz="2400" b="1" u="none" dirty="0"/>
                    </a:p>
                  </a:txBody>
                  <a:tcPr/>
                </a:tc>
              </a:tr>
              <a:tr h="370840">
                <a:tc>
                  <a:txBody>
                    <a:bodyPr/>
                    <a:lstStyle/>
                    <a:p>
                      <a:pPr algn="ctr"/>
                      <a:r>
                        <a:rPr lang="en-US" dirty="0" smtClean="0"/>
                        <a:t>Family</a:t>
                      </a:r>
                      <a:r>
                        <a:rPr lang="en-US" baseline="0" dirty="0" smtClean="0"/>
                        <a:t> of 3</a:t>
                      </a:r>
                      <a:endParaRPr lang="en-US" dirty="0"/>
                    </a:p>
                  </a:txBody>
                  <a:tcPr/>
                </a:tc>
                <a:tc>
                  <a:txBody>
                    <a:bodyPr/>
                    <a:lstStyle/>
                    <a:p>
                      <a:pPr algn="ctr"/>
                      <a:r>
                        <a:rPr lang="en-US" sz="2400" b="1" u="none" dirty="0" smtClean="0"/>
                        <a:t>$500</a:t>
                      </a:r>
                      <a:endParaRPr lang="en-US" sz="2400" b="1" u="none" dirty="0"/>
                    </a:p>
                  </a:txBody>
                  <a:tcPr/>
                </a:tc>
              </a:tr>
              <a:tr h="370840">
                <a:tc>
                  <a:txBody>
                    <a:bodyPr/>
                    <a:lstStyle/>
                    <a:p>
                      <a:pPr algn="ctr"/>
                      <a:r>
                        <a:rPr lang="en-US" dirty="0" smtClean="0"/>
                        <a:t>Family of 4</a:t>
                      </a:r>
                      <a:endParaRPr lang="en-US" dirty="0"/>
                    </a:p>
                  </a:txBody>
                  <a:tcPr/>
                </a:tc>
                <a:tc>
                  <a:txBody>
                    <a:bodyPr/>
                    <a:lstStyle/>
                    <a:p>
                      <a:pPr algn="ctr"/>
                      <a:r>
                        <a:rPr lang="en-US" sz="2400" b="1" u="none" dirty="0" smtClean="0"/>
                        <a:t>$600</a:t>
                      </a:r>
                      <a:endParaRPr lang="en-US" sz="2400" b="1" u="none" dirty="0"/>
                    </a:p>
                  </a:txBody>
                  <a:tcPr/>
                </a:tc>
              </a:tr>
              <a:tr h="370840">
                <a:tc>
                  <a:txBody>
                    <a:bodyPr/>
                    <a:lstStyle/>
                    <a:p>
                      <a:pPr algn="ctr"/>
                      <a:r>
                        <a:rPr lang="en-US" dirty="0" smtClean="0"/>
                        <a:t>Family of 5</a:t>
                      </a:r>
                      <a:endParaRPr lang="en-US" dirty="0"/>
                    </a:p>
                  </a:txBody>
                  <a:tcPr/>
                </a:tc>
                <a:tc>
                  <a:txBody>
                    <a:bodyPr/>
                    <a:lstStyle/>
                    <a:p>
                      <a:pPr algn="ctr"/>
                      <a:r>
                        <a:rPr lang="en-US" sz="2400" b="1" u="none" dirty="0" smtClean="0"/>
                        <a:t>$700</a:t>
                      </a:r>
                      <a:endParaRPr lang="en-US" sz="2400" b="1" u="none" dirty="0"/>
                    </a:p>
                  </a:txBody>
                  <a:tcPr/>
                </a:tc>
              </a:tr>
            </a:tbl>
          </a:graphicData>
        </a:graphic>
      </p:graphicFrame>
      <p:sp>
        <p:nvSpPr>
          <p:cNvPr id="3" name="Rectangle 2"/>
          <p:cNvSpPr/>
          <p:nvPr/>
        </p:nvSpPr>
        <p:spPr>
          <a:xfrm>
            <a:off x="1143000" y="1371600"/>
            <a:ext cx="6934199" cy="1169551"/>
          </a:xfrm>
          <a:prstGeom prst="rect">
            <a:avLst/>
          </a:prstGeom>
          <a:noFill/>
        </p:spPr>
        <p:txBody>
          <a:bodyPr wrap="square" lIns="91440" tIns="45720" rIns="91440" bIns="45720">
            <a:spAutoFit/>
          </a:bodyPr>
          <a:lstStyle/>
          <a:p>
            <a:pPr algn="ctr"/>
            <a:r>
              <a:rPr lang="en-US" sz="7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Groceries</a:t>
            </a:r>
            <a:endParaRPr lang="en-US" sz="7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819148" y="5788967"/>
            <a:ext cx="7581901" cy="461665"/>
          </a:xfrm>
          <a:prstGeom prst="rect">
            <a:avLst/>
          </a:prstGeom>
          <a:noFill/>
        </p:spPr>
        <p:txBody>
          <a:bodyPr wrap="square" rtlCol="0">
            <a:spAutoFit/>
          </a:bodyPr>
          <a:lstStyle/>
          <a:p>
            <a:r>
              <a:rPr lang="en-US" sz="2400" dirty="0" smtClean="0"/>
              <a:t>**These figures do </a:t>
            </a:r>
            <a:r>
              <a:rPr lang="en-US" sz="2400" b="1" u="sng" dirty="0" smtClean="0"/>
              <a:t>not</a:t>
            </a:r>
            <a:r>
              <a:rPr lang="en-US" sz="2400" dirty="0"/>
              <a:t> </a:t>
            </a:r>
            <a:r>
              <a:rPr lang="en-US" sz="2400" dirty="0" smtClean="0"/>
              <a:t>include going out to eat!**</a:t>
            </a:r>
            <a:endParaRPr lang="en-US" sz="2400" dirty="0"/>
          </a:p>
        </p:txBody>
      </p:sp>
    </p:spTree>
    <p:extLst>
      <p:ext uri="{BB962C8B-B14F-4D97-AF65-F5344CB8AC3E}">
        <p14:creationId xmlns:p14="http://schemas.microsoft.com/office/powerpoint/2010/main" xmlns="" val="3805948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143000"/>
            <a:ext cx="5334000" cy="1169551"/>
          </a:xfrm>
          <a:prstGeom prst="rect">
            <a:avLst/>
          </a:prstGeom>
          <a:noFill/>
        </p:spPr>
        <p:txBody>
          <a:bodyPr wrap="square" rtlCol="0">
            <a:spAutoFit/>
          </a:bodyPr>
          <a:lstStyle/>
          <a:p>
            <a:r>
              <a:rPr lang="en-US" sz="7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Cell Phone</a:t>
            </a:r>
            <a:endParaRPr lang="en-US" sz="7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3600" y="2667000"/>
            <a:ext cx="4836001" cy="36270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00450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143000"/>
            <a:ext cx="5334000" cy="1169551"/>
          </a:xfrm>
          <a:prstGeom prst="rect">
            <a:avLst/>
          </a:prstGeom>
          <a:noFill/>
        </p:spPr>
        <p:txBody>
          <a:bodyPr wrap="square" rtlCol="0">
            <a:spAutoFit/>
          </a:bodyPr>
          <a:lstStyle/>
          <a:p>
            <a:r>
              <a:rPr lang="en-US" sz="7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Cell Phone</a:t>
            </a:r>
            <a:endParaRPr lang="en-US" sz="7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168705297"/>
              </p:ext>
            </p:extLst>
          </p:nvPr>
        </p:nvGraphicFramePr>
        <p:xfrm>
          <a:off x="1676400" y="2667000"/>
          <a:ext cx="6096000" cy="2473960"/>
        </p:xfrm>
        <a:graphic>
          <a:graphicData uri="http://schemas.openxmlformats.org/drawingml/2006/table">
            <a:tbl>
              <a:tblPr firstRow="1" bandRow="1">
                <a:tableStyleId>{5940675A-B579-460E-94D1-54222C63F5DA}</a:tableStyleId>
              </a:tblPr>
              <a:tblGrid>
                <a:gridCol w="2032000"/>
                <a:gridCol w="2032000"/>
                <a:gridCol w="2032000"/>
              </a:tblGrid>
              <a:tr h="370840">
                <a:tc>
                  <a:txBody>
                    <a:bodyPr/>
                    <a:lstStyle/>
                    <a:p>
                      <a:endParaRPr lang="en-US" dirty="0"/>
                    </a:p>
                  </a:txBody>
                  <a:tcPr/>
                </a:tc>
                <a:tc>
                  <a:txBody>
                    <a:bodyPr/>
                    <a:lstStyle/>
                    <a:p>
                      <a:pPr algn="ctr"/>
                      <a:r>
                        <a:rPr lang="en-US" b="1" dirty="0" smtClean="0"/>
                        <a:t>Individual </a:t>
                      </a:r>
                      <a:endParaRPr lang="en-US" b="1" dirty="0"/>
                    </a:p>
                  </a:txBody>
                  <a:tcPr/>
                </a:tc>
                <a:tc>
                  <a:txBody>
                    <a:bodyPr/>
                    <a:lstStyle/>
                    <a:p>
                      <a:pPr algn="ctr"/>
                      <a:r>
                        <a:rPr lang="en-US" b="1" dirty="0" smtClean="0"/>
                        <a:t>Married Plan </a:t>
                      </a:r>
                      <a:endParaRPr lang="en-US" b="1" dirty="0"/>
                    </a:p>
                  </a:txBody>
                  <a:tcPr/>
                </a:tc>
              </a:tr>
              <a:tr h="370840">
                <a:tc>
                  <a:txBody>
                    <a:bodyPr/>
                    <a:lstStyle/>
                    <a:p>
                      <a:pPr algn="ctr"/>
                      <a:r>
                        <a:rPr lang="en-US" dirty="0" smtClean="0"/>
                        <a:t>Pre-Paid</a:t>
                      </a:r>
                      <a:r>
                        <a:rPr lang="en-US" baseline="0" dirty="0" smtClean="0"/>
                        <a:t> Cell/No Contract </a:t>
                      </a:r>
                      <a:endParaRPr lang="en-US" dirty="0"/>
                    </a:p>
                  </a:txBody>
                  <a:tcPr/>
                </a:tc>
                <a:tc>
                  <a:txBody>
                    <a:bodyPr/>
                    <a:lstStyle/>
                    <a:p>
                      <a:pPr algn="ctr"/>
                      <a:r>
                        <a:rPr lang="en-US" sz="2400" b="1" u="none" dirty="0" smtClean="0"/>
                        <a:t>$40</a:t>
                      </a:r>
                      <a:endParaRPr lang="en-US" sz="2400" b="1" u="none" dirty="0"/>
                    </a:p>
                  </a:txBody>
                  <a:tcPr/>
                </a:tc>
                <a:tc>
                  <a:txBody>
                    <a:bodyPr/>
                    <a:lstStyle/>
                    <a:p>
                      <a:pPr algn="ctr"/>
                      <a:r>
                        <a:rPr lang="en-US" sz="2400" b="1" u="none" dirty="0" smtClean="0"/>
                        <a:t>$60</a:t>
                      </a:r>
                      <a:endParaRPr lang="en-US" sz="2400" b="1" u="none" dirty="0"/>
                    </a:p>
                  </a:txBody>
                  <a:tcPr/>
                </a:tc>
              </a:tr>
              <a:tr h="370840">
                <a:tc>
                  <a:txBody>
                    <a:bodyPr/>
                    <a:lstStyle/>
                    <a:p>
                      <a:pPr algn="ctr"/>
                      <a:r>
                        <a:rPr lang="en-US" dirty="0" smtClean="0"/>
                        <a:t>Basic Pkg/No</a:t>
                      </a:r>
                      <a:r>
                        <a:rPr lang="en-US" baseline="0" dirty="0" smtClean="0"/>
                        <a:t> Data Plan</a:t>
                      </a:r>
                      <a:endParaRPr lang="en-US" dirty="0"/>
                    </a:p>
                  </a:txBody>
                  <a:tcPr/>
                </a:tc>
                <a:tc>
                  <a:txBody>
                    <a:bodyPr/>
                    <a:lstStyle/>
                    <a:p>
                      <a:pPr algn="ctr"/>
                      <a:r>
                        <a:rPr lang="en-US" sz="2400" b="1" u="none" dirty="0" smtClean="0"/>
                        <a:t>$60</a:t>
                      </a:r>
                      <a:r>
                        <a:rPr lang="en-US" sz="2400" b="1" u="none" baseline="0" dirty="0" smtClean="0"/>
                        <a:t> </a:t>
                      </a:r>
                      <a:endParaRPr lang="en-US" sz="2400" b="1" u="none" dirty="0"/>
                    </a:p>
                  </a:txBody>
                  <a:tcPr/>
                </a:tc>
                <a:tc>
                  <a:txBody>
                    <a:bodyPr/>
                    <a:lstStyle/>
                    <a:p>
                      <a:pPr algn="ctr"/>
                      <a:r>
                        <a:rPr lang="en-US" sz="2400" b="1" u="none" dirty="0" smtClean="0"/>
                        <a:t>$85</a:t>
                      </a:r>
                      <a:r>
                        <a:rPr lang="en-US" sz="2400" b="1" u="none" baseline="0" dirty="0" smtClean="0"/>
                        <a:t> </a:t>
                      </a:r>
                    </a:p>
                    <a:p>
                      <a:pPr algn="ctr"/>
                      <a:endParaRPr lang="en-US" sz="2400" b="1" u="none" dirty="0"/>
                    </a:p>
                  </a:txBody>
                  <a:tcPr/>
                </a:tc>
              </a:tr>
              <a:tr h="370840">
                <a:tc>
                  <a:txBody>
                    <a:bodyPr/>
                    <a:lstStyle/>
                    <a:p>
                      <a:pPr algn="ctr"/>
                      <a:r>
                        <a:rPr lang="en-US" dirty="0" smtClean="0"/>
                        <a:t>Smart Phone</a:t>
                      </a:r>
                      <a:r>
                        <a:rPr lang="en-US" baseline="0" dirty="0" smtClean="0"/>
                        <a:t> w/Data Plan </a:t>
                      </a:r>
                      <a:endParaRPr lang="en-US" dirty="0"/>
                    </a:p>
                  </a:txBody>
                  <a:tcPr/>
                </a:tc>
                <a:tc>
                  <a:txBody>
                    <a:bodyPr/>
                    <a:lstStyle/>
                    <a:p>
                      <a:pPr algn="ctr"/>
                      <a:r>
                        <a:rPr lang="en-US" sz="2400" b="1" u="none" dirty="0" smtClean="0"/>
                        <a:t>$90</a:t>
                      </a:r>
                      <a:endParaRPr lang="en-US" sz="2400" b="1" u="none" dirty="0"/>
                    </a:p>
                  </a:txBody>
                  <a:tcPr/>
                </a:tc>
                <a:tc>
                  <a:txBody>
                    <a:bodyPr/>
                    <a:lstStyle/>
                    <a:p>
                      <a:pPr algn="ctr"/>
                      <a:r>
                        <a:rPr lang="en-US" sz="2400" b="1" u="none" dirty="0" smtClean="0"/>
                        <a:t>$125 </a:t>
                      </a:r>
                      <a:endParaRPr lang="en-US" sz="2400" b="1" u="none" dirty="0"/>
                    </a:p>
                  </a:txBody>
                  <a:tcPr/>
                </a:tc>
              </a:tr>
            </a:tbl>
          </a:graphicData>
        </a:graphic>
      </p:graphicFrame>
    </p:spTree>
    <p:extLst>
      <p:ext uri="{BB962C8B-B14F-4D97-AF65-F5344CB8AC3E}">
        <p14:creationId xmlns:p14="http://schemas.microsoft.com/office/powerpoint/2010/main" xmlns="" val="3332784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0" y="2895600"/>
            <a:ext cx="5486400" cy="36905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428953" y="685800"/>
            <a:ext cx="8382000" cy="175432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And then……….</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unexpected happens </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581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2">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2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20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p:cTn id="19" dur="1000" fill="hold"/>
                                        <p:tgtEl>
                                          <p:spTgt spid="4099"/>
                                        </p:tgtEl>
                                        <p:attrNameLst>
                                          <p:attrName>ppt_w</p:attrName>
                                        </p:attrNameLst>
                                      </p:cBhvr>
                                      <p:tavLst>
                                        <p:tav tm="0">
                                          <p:val>
                                            <p:fltVal val="0"/>
                                          </p:val>
                                        </p:tav>
                                        <p:tav tm="100000">
                                          <p:val>
                                            <p:strVal val="#ppt_w"/>
                                          </p:val>
                                        </p:tav>
                                      </p:tavLst>
                                    </p:anim>
                                    <p:anim calcmode="lin" valueType="num">
                                      <p:cBhvr>
                                        <p:cTn id="20" dur="1000" fill="hold"/>
                                        <p:tgtEl>
                                          <p:spTgt spid="4099"/>
                                        </p:tgtEl>
                                        <p:attrNameLst>
                                          <p:attrName>ppt_h</p:attrName>
                                        </p:attrNameLst>
                                      </p:cBhvr>
                                      <p:tavLst>
                                        <p:tav tm="0">
                                          <p:val>
                                            <p:fltVal val="0"/>
                                          </p:val>
                                        </p:tav>
                                        <p:tav tm="100000">
                                          <p:val>
                                            <p:strVal val="#ppt_h"/>
                                          </p:val>
                                        </p:tav>
                                      </p:tavLst>
                                    </p:anim>
                                    <p:anim calcmode="lin" valueType="num">
                                      <p:cBhvr>
                                        <p:cTn id="21" dur="1000" fill="hold"/>
                                        <p:tgtEl>
                                          <p:spTgt spid="4099"/>
                                        </p:tgtEl>
                                        <p:attrNameLst>
                                          <p:attrName>style.rotation</p:attrName>
                                        </p:attrNameLst>
                                      </p:cBhvr>
                                      <p:tavLst>
                                        <p:tav tm="0">
                                          <p:val>
                                            <p:fltVal val="90"/>
                                          </p:val>
                                        </p:tav>
                                        <p:tav tm="100000">
                                          <p:val>
                                            <p:fltVal val="0"/>
                                          </p:val>
                                        </p:tav>
                                      </p:tavLst>
                                    </p:anim>
                                    <p:animEffect transition="in" filter="fade">
                                      <p:cBhvr>
                                        <p:cTn id="22"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981200"/>
            <a:ext cx="7010400" cy="3108543"/>
          </a:xfrm>
          <a:prstGeom prst="rect">
            <a:avLst/>
          </a:prstGeom>
          <a:noFill/>
        </p:spPr>
        <p:txBody>
          <a:bodyPr wrap="square" rtlCol="0">
            <a:spAutoFit/>
          </a:bodyPr>
          <a:lstStyle/>
          <a:p>
            <a:r>
              <a:rPr lang="en-US" sz="2800" dirty="0" smtClean="0"/>
              <a:t>Look at the situation in the colored box on your worksheet. Add or subtract it from your balance.</a:t>
            </a:r>
          </a:p>
          <a:p>
            <a:endParaRPr lang="en-US" sz="2800" dirty="0"/>
          </a:p>
          <a:p>
            <a:r>
              <a:rPr lang="en-US" sz="2800" dirty="0" smtClean="0"/>
              <a:t>Unexpected situations which affect your finances will always happen…you just don’t know when! </a:t>
            </a:r>
          </a:p>
        </p:txBody>
      </p:sp>
    </p:spTree>
    <p:extLst>
      <p:ext uri="{BB962C8B-B14F-4D97-AF65-F5344CB8AC3E}">
        <p14:creationId xmlns:p14="http://schemas.microsoft.com/office/powerpoint/2010/main" xmlns="" val="1974323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371600"/>
            <a:ext cx="6553200" cy="2123658"/>
          </a:xfrm>
          <a:prstGeom prst="rect">
            <a:avLst/>
          </a:prstGeom>
          <a:noFill/>
        </p:spPr>
        <p:txBody>
          <a:bodyPr wrap="square" rtlCol="0">
            <a:spAutoFit/>
          </a:bodyPr>
          <a:lstStyle/>
          <a:p>
            <a:r>
              <a:rPr lang="en-US" sz="4400" b="1" dirty="0" smtClean="0"/>
              <a:t>Finally, the month is over.  So, how did you do? </a:t>
            </a:r>
            <a:endParaRPr lang="en-US" sz="4400" b="1" dirty="0"/>
          </a:p>
        </p:txBody>
      </p:sp>
      <p:sp>
        <p:nvSpPr>
          <p:cNvPr id="5" name="Rectangle 4"/>
          <p:cNvSpPr/>
          <p:nvPr/>
        </p:nvSpPr>
        <p:spPr>
          <a:xfrm>
            <a:off x="990600" y="3694093"/>
            <a:ext cx="2286000" cy="1938992"/>
          </a:xfrm>
          <a:prstGeom prst="rect">
            <a:avLst/>
          </a:prstGeom>
        </p:spPr>
        <p:txBody>
          <a:bodyPr>
            <a:spAutoFit/>
          </a:bodyPr>
          <a:lstStyle/>
          <a:p>
            <a:pPr lvl="0" algn="ctr"/>
            <a:r>
              <a:rPr lang="en-US" sz="4000" dirty="0">
                <a:solidFill>
                  <a:srgbClr val="FF0000"/>
                </a:solidFill>
              </a:rPr>
              <a:t>Who ran </a:t>
            </a:r>
            <a:r>
              <a:rPr lang="en-US" sz="4000" dirty="0" smtClean="0">
                <a:solidFill>
                  <a:srgbClr val="FF0000"/>
                </a:solidFill>
              </a:rPr>
              <a:t>out of </a:t>
            </a:r>
            <a:r>
              <a:rPr lang="en-US" sz="4000" dirty="0">
                <a:solidFill>
                  <a:srgbClr val="FF0000"/>
                </a:solidFill>
              </a:rPr>
              <a:t>money?</a:t>
            </a:r>
          </a:p>
        </p:txBody>
      </p:sp>
      <p:sp>
        <p:nvSpPr>
          <p:cNvPr id="11" name="Rectangle 10"/>
          <p:cNvSpPr/>
          <p:nvPr/>
        </p:nvSpPr>
        <p:spPr>
          <a:xfrm>
            <a:off x="5105400" y="3733800"/>
            <a:ext cx="2286000" cy="2554545"/>
          </a:xfrm>
          <a:prstGeom prst="rect">
            <a:avLst/>
          </a:prstGeom>
        </p:spPr>
        <p:txBody>
          <a:bodyPr>
            <a:spAutoFit/>
          </a:bodyPr>
          <a:lstStyle/>
          <a:p>
            <a:pPr lvl="0" algn="ctr"/>
            <a:r>
              <a:rPr lang="en-US" sz="4000" dirty="0">
                <a:solidFill>
                  <a:prstClr val="black"/>
                </a:solidFill>
              </a:rPr>
              <a:t>Who still has </a:t>
            </a:r>
            <a:r>
              <a:rPr lang="en-US" sz="4000" dirty="0" smtClean="0">
                <a:solidFill>
                  <a:prstClr val="black"/>
                </a:solidFill>
              </a:rPr>
              <a:t>money left? </a:t>
            </a:r>
            <a:endParaRPr lang="en-US" sz="4000" dirty="0">
              <a:solidFill>
                <a:prstClr val="black"/>
              </a:solidFill>
            </a:endParaRPr>
          </a:p>
        </p:txBody>
      </p:sp>
    </p:spTree>
    <p:extLst>
      <p:ext uri="{BB962C8B-B14F-4D97-AF65-F5344CB8AC3E}">
        <p14:creationId xmlns:p14="http://schemas.microsoft.com/office/powerpoint/2010/main" xmlns="" val="344981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975" y="1260926"/>
            <a:ext cx="2743200" cy="523220"/>
          </a:xfrm>
          <a:prstGeom prst="rect">
            <a:avLst/>
          </a:prstGeom>
          <a:noFill/>
        </p:spPr>
        <p:txBody>
          <a:bodyPr wrap="square" rtlCol="0">
            <a:spAutoFit/>
          </a:bodyPr>
          <a:lstStyle/>
          <a:p>
            <a:r>
              <a:rPr lang="en-US" sz="2800" dirty="0" smtClean="0">
                <a:solidFill>
                  <a:srgbClr val="FF0000"/>
                </a:solidFill>
              </a:rPr>
              <a:t>Rent</a:t>
            </a:r>
            <a:endParaRPr lang="en-US" sz="2800" dirty="0">
              <a:solidFill>
                <a:srgbClr val="FF0000"/>
              </a:solidFill>
            </a:endParaRPr>
          </a:p>
        </p:txBody>
      </p:sp>
      <p:sp>
        <p:nvSpPr>
          <p:cNvPr id="4" name="TextBox 3"/>
          <p:cNvSpPr txBox="1"/>
          <p:nvPr/>
        </p:nvSpPr>
        <p:spPr>
          <a:xfrm>
            <a:off x="1777340" y="779795"/>
            <a:ext cx="3261385" cy="369332"/>
          </a:xfrm>
          <a:prstGeom prst="rect">
            <a:avLst/>
          </a:prstGeom>
          <a:noFill/>
        </p:spPr>
        <p:txBody>
          <a:bodyPr wrap="square" rtlCol="0">
            <a:spAutoFit/>
          </a:bodyPr>
          <a:lstStyle/>
          <a:p>
            <a:r>
              <a:rPr lang="en-US" dirty="0" smtClean="0">
                <a:solidFill>
                  <a:srgbClr val="6600FF"/>
                </a:solidFill>
              </a:rPr>
              <a:t>Work</a:t>
            </a:r>
            <a:endParaRPr lang="en-US" dirty="0">
              <a:solidFill>
                <a:srgbClr val="6600FF"/>
              </a:solidFill>
            </a:endParaRPr>
          </a:p>
        </p:txBody>
      </p:sp>
      <p:sp>
        <p:nvSpPr>
          <p:cNvPr id="5" name="TextBox 4"/>
          <p:cNvSpPr txBox="1"/>
          <p:nvPr/>
        </p:nvSpPr>
        <p:spPr>
          <a:xfrm>
            <a:off x="6400800" y="3448020"/>
            <a:ext cx="2743200" cy="769441"/>
          </a:xfrm>
          <a:prstGeom prst="rect">
            <a:avLst/>
          </a:prstGeom>
          <a:noFill/>
        </p:spPr>
        <p:txBody>
          <a:bodyPr wrap="square" rtlCol="0">
            <a:spAutoFit/>
          </a:bodyPr>
          <a:lstStyle/>
          <a:p>
            <a:r>
              <a:rPr lang="en-US" sz="4400" dirty="0" smtClean="0">
                <a:solidFill>
                  <a:srgbClr val="FF0066"/>
                </a:solidFill>
              </a:rPr>
              <a:t>Bills</a:t>
            </a:r>
            <a:r>
              <a:rPr lang="en-US" dirty="0" smtClean="0"/>
              <a:t>	</a:t>
            </a:r>
            <a:endParaRPr lang="en-US" dirty="0"/>
          </a:p>
        </p:txBody>
      </p:sp>
      <p:sp>
        <p:nvSpPr>
          <p:cNvPr id="6" name="TextBox 5"/>
          <p:cNvSpPr txBox="1"/>
          <p:nvPr/>
        </p:nvSpPr>
        <p:spPr>
          <a:xfrm>
            <a:off x="3124200" y="1430526"/>
            <a:ext cx="2743200" cy="584775"/>
          </a:xfrm>
          <a:prstGeom prst="rect">
            <a:avLst/>
          </a:prstGeom>
          <a:noFill/>
        </p:spPr>
        <p:txBody>
          <a:bodyPr wrap="square" rtlCol="0">
            <a:spAutoFit/>
          </a:bodyPr>
          <a:lstStyle/>
          <a:p>
            <a:r>
              <a:rPr lang="en-US" sz="3200" dirty="0" smtClean="0">
                <a:solidFill>
                  <a:srgbClr val="FF3300"/>
                </a:solidFill>
              </a:rPr>
              <a:t>Taxes</a:t>
            </a:r>
            <a:endParaRPr lang="en-US" sz="3200" dirty="0">
              <a:solidFill>
                <a:srgbClr val="FF3300"/>
              </a:solidFill>
            </a:endParaRPr>
          </a:p>
        </p:txBody>
      </p:sp>
      <p:sp>
        <p:nvSpPr>
          <p:cNvPr id="7" name="TextBox 6"/>
          <p:cNvSpPr txBox="1"/>
          <p:nvPr/>
        </p:nvSpPr>
        <p:spPr>
          <a:xfrm>
            <a:off x="4800600" y="6146721"/>
            <a:ext cx="2743200" cy="707886"/>
          </a:xfrm>
          <a:prstGeom prst="rect">
            <a:avLst/>
          </a:prstGeom>
          <a:noFill/>
        </p:spPr>
        <p:txBody>
          <a:bodyPr wrap="square" rtlCol="0">
            <a:spAutoFit/>
          </a:bodyPr>
          <a:lstStyle/>
          <a:p>
            <a:r>
              <a:rPr lang="en-US" sz="4000" dirty="0" smtClean="0">
                <a:solidFill>
                  <a:srgbClr val="FF0000"/>
                </a:solidFill>
              </a:rPr>
              <a:t>Children</a:t>
            </a:r>
            <a:endParaRPr lang="en-US" sz="4000" dirty="0">
              <a:solidFill>
                <a:srgbClr val="FF0000"/>
              </a:solidFill>
            </a:endParaRPr>
          </a:p>
        </p:txBody>
      </p:sp>
      <p:sp>
        <p:nvSpPr>
          <p:cNvPr id="8" name="TextBox 7"/>
          <p:cNvSpPr txBox="1"/>
          <p:nvPr/>
        </p:nvSpPr>
        <p:spPr>
          <a:xfrm>
            <a:off x="6553200" y="876593"/>
            <a:ext cx="2743200" cy="461665"/>
          </a:xfrm>
          <a:prstGeom prst="rect">
            <a:avLst/>
          </a:prstGeom>
          <a:noFill/>
        </p:spPr>
        <p:txBody>
          <a:bodyPr wrap="square" rtlCol="0">
            <a:spAutoFit/>
          </a:bodyPr>
          <a:lstStyle/>
          <a:p>
            <a:r>
              <a:rPr lang="en-US" sz="2400" dirty="0" smtClean="0">
                <a:solidFill>
                  <a:srgbClr val="FF3300"/>
                </a:solidFill>
              </a:rPr>
              <a:t>Homeownership</a:t>
            </a:r>
            <a:endParaRPr lang="en-US" sz="2400" dirty="0">
              <a:solidFill>
                <a:srgbClr val="FF3300"/>
              </a:solidFill>
            </a:endParaRPr>
          </a:p>
        </p:txBody>
      </p:sp>
      <p:sp>
        <p:nvSpPr>
          <p:cNvPr id="9" name="TextBox 8"/>
          <p:cNvSpPr txBox="1"/>
          <p:nvPr/>
        </p:nvSpPr>
        <p:spPr>
          <a:xfrm>
            <a:off x="6096000" y="1752600"/>
            <a:ext cx="2743200" cy="461665"/>
          </a:xfrm>
          <a:prstGeom prst="rect">
            <a:avLst/>
          </a:prstGeom>
          <a:noFill/>
        </p:spPr>
        <p:txBody>
          <a:bodyPr wrap="square" rtlCol="0">
            <a:spAutoFit/>
          </a:bodyPr>
          <a:lstStyle/>
          <a:p>
            <a:r>
              <a:rPr lang="en-US" sz="2400" dirty="0" smtClean="0">
                <a:solidFill>
                  <a:schemeClr val="accent5">
                    <a:lumMod val="75000"/>
                  </a:schemeClr>
                </a:solidFill>
              </a:rPr>
              <a:t>Paycheck</a:t>
            </a:r>
            <a:endParaRPr lang="en-US" sz="2400" dirty="0">
              <a:solidFill>
                <a:schemeClr val="accent5">
                  <a:lumMod val="75000"/>
                </a:schemeClr>
              </a:solidFill>
            </a:endParaRPr>
          </a:p>
        </p:txBody>
      </p:sp>
      <p:sp>
        <p:nvSpPr>
          <p:cNvPr id="10" name="TextBox 9"/>
          <p:cNvSpPr txBox="1"/>
          <p:nvPr/>
        </p:nvSpPr>
        <p:spPr>
          <a:xfrm>
            <a:off x="914400" y="5948839"/>
            <a:ext cx="2743200" cy="523220"/>
          </a:xfrm>
          <a:prstGeom prst="rect">
            <a:avLst/>
          </a:prstGeom>
          <a:noFill/>
        </p:spPr>
        <p:txBody>
          <a:bodyPr wrap="square" rtlCol="0">
            <a:spAutoFit/>
          </a:bodyPr>
          <a:lstStyle/>
          <a:p>
            <a:r>
              <a:rPr lang="en-US" sz="2800" dirty="0" smtClean="0">
                <a:solidFill>
                  <a:srgbClr val="7030A0"/>
                </a:solidFill>
              </a:rPr>
              <a:t>New Job </a:t>
            </a:r>
            <a:endParaRPr lang="en-US" sz="2800" dirty="0">
              <a:solidFill>
                <a:srgbClr val="7030A0"/>
              </a:solidFill>
            </a:endParaRPr>
          </a:p>
        </p:txBody>
      </p:sp>
      <p:sp>
        <p:nvSpPr>
          <p:cNvPr id="13" name="TextBox 12"/>
          <p:cNvSpPr txBox="1"/>
          <p:nvPr/>
        </p:nvSpPr>
        <p:spPr>
          <a:xfrm>
            <a:off x="6410325" y="5060871"/>
            <a:ext cx="2743200" cy="369332"/>
          </a:xfrm>
          <a:prstGeom prst="rect">
            <a:avLst/>
          </a:prstGeom>
          <a:noFill/>
        </p:spPr>
        <p:txBody>
          <a:bodyPr wrap="square" rtlCol="0">
            <a:spAutoFit/>
          </a:bodyPr>
          <a:lstStyle/>
          <a:p>
            <a:r>
              <a:rPr lang="en-US" dirty="0" smtClean="0">
                <a:solidFill>
                  <a:srgbClr val="6600FF"/>
                </a:solidFill>
              </a:rPr>
              <a:t>Health Insurance</a:t>
            </a:r>
            <a:endParaRPr lang="en-US" dirty="0">
              <a:solidFill>
                <a:srgbClr val="6600FF"/>
              </a:solidFill>
            </a:endParaRPr>
          </a:p>
        </p:txBody>
      </p:sp>
      <p:sp>
        <p:nvSpPr>
          <p:cNvPr id="14" name="TextBox 13"/>
          <p:cNvSpPr txBox="1"/>
          <p:nvPr/>
        </p:nvSpPr>
        <p:spPr>
          <a:xfrm>
            <a:off x="3124200" y="5487172"/>
            <a:ext cx="2743200" cy="461665"/>
          </a:xfrm>
          <a:prstGeom prst="rect">
            <a:avLst/>
          </a:prstGeom>
          <a:noFill/>
        </p:spPr>
        <p:txBody>
          <a:bodyPr wrap="square" rtlCol="0">
            <a:spAutoFit/>
          </a:bodyPr>
          <a:lstStyle/>
          <a:p>
            <a:r>
              <a:rPr lang="en-US" sz="2400" dirty="0" smtClean="0">
                <a:solidFill>
                  <a:schemeClr val="tx2"/>
                </a:solidFill>
              </a:rPr>
              <a:t>Interviews</a:t>
            </a:r>
            <a:endParaRPr lang="en-US" sz="2400" dirty="0">
              <a:solidFill>
                <a:schemeClr val="tx2"/>
              </a:solidFill>
            </a:endParaRPr>
          </a:p>
        </p:txBody>
      </p:sp>
      <p:sp>
        <p:nvSpPr>
          <p:cNvPr id="15" name="TextBox 14"/>
          <p:cNvSpPr txBox="1"/>
          <p:nvPr/>
        </p:nvSpPr>
        <p:spPr>
          <a:xfrm>
            <a:off x="676275" y="3109406"/>
            <a:ext cx="2743200" cy="584775"/>
          </a:xfrm>
          <a:prstGeom prst="rect">
            <a:avLst/>
          </a:prstGeom>
          <a:noFill/>
        </p:spPr>
        <p:txBody>
          <a:bodyPr wrap="square" rtlCol="0">
            <a:spAutoFit/>
          </a:bodyPr>
          <a:lstStyle/>
          <a:p>
            <a:r>
              <a:rPr lang="en-US" sz="3200" dirty="0" smtClean="0">
                <a:solidFill>
                  <a:srgbClr val="FFCC00"/>
                </a:solidFill>
              </a:rPr>
              <a:t>Budget</a:t>
            </a:r>
            <a:endParaRPr lang="en-US" sz="3200" dirty="0">
              <a:solidFill>
                <a:srgbClr val="FFCC00"/>
              </a:solidFill>
            </a:endParaRPr>
          </a:p>
        </p:txBody>
      </p:sp>
      <p:sp>
        <p:nvSpPr>
          <p:cNvPr id="16" name="TextBox 15"/>
          <p:cNvSpPr txBox="1"/>
          <p:nvPr/>
        </p:nvSpPr>
        <p:spPr>
          <a:xfrm>
            <a:off x="4657725" y="4350782"/>
            <a:ext cx="2743200" cy="461665"/>
          </a:xfrm>
          <a:prstGeom prst="rect">
            <a:avLst/>
          </a:prstGeom>
          <a:noFill/>
        </p:spPr>
        <p:txBody>
          <a:bodyPr wrap="square" rtlCol="0">
            <a:spAutoFit/>
          </a:bodyPr>
          <a:lstStyle/>
          <a:p>
            <a:r>
              <a:rPr lang="en-US" sz="2400" dirty="0" smtClean="0">
                <a:solidFill>
                  <a:srgbClr val="0070C0"/>
                </a:solidFill>
              </a:rPr>
              <a:t>New or Used Car</a:t>
            </a:r>
            <a:endParaRPr lang="en-US" sz="2400" dirty="0">
              <a:solidFill>
                <a:srgbClr val="0070C0"/>
              </a:solidFill>
            </a:endParaRPr>
          </a:p>
        </p:txBody>
      </p:sp>
      <p:sp>
        <p:nvSpPr>
          <p:cNvPr id="17" name="TextBox 16"/>
          <p:cNvSpPr txBox="1"/>
          <p:nvPr/>
        </p:nvSpPr>
        <p:spPr>
          <a:xfrm>
            <a:off x="7239000" y="2578119"/>
            <a:ext cx="2743200" cy="707886"/>
          </a:xfrm>
          <a:prstGeom prst="rect">
            <a:avLst/>
          </a:prstGeom>
          <a:noFill/>
        </p:spPr>
        <p:txBody>
          <a:bodyPr wrap="square" rtlCol="0">
            <a:spAutoFit/>
          </a:bodyPr>
          <a:lstStyle/>
          <a:p>
            <a:r>
              <a:rPr lang="en-US" sz="4000" dirty="0" smtClean="0">
                <a:solidFill>
                  <a:srgbClr val="00B0F0"/>
                </a:solidFill>
              </a:rPr>
              <a:t>College</a:t>
            </a:r>
            <a:endParaRPr lang="en-US" sz="4000" dirty="0">
              <a:solidFill>
                <a:srgbClr val="00B0F0"/>
              </a:solidFill>
            </a:endParaRPr>
          </a:p>
        </p:txBody>
      </p:sp>
      <p:sp>
        <p:nvSpPr>
          <p:cNvPr id="19" name="TextBox 18"/>
          <p:cNvSpPr txBox="1"/>
          <p:nvPr/>
        </p:nvSpPr>
        <p:spPr>
          <a:xfrm>
            <a:off x="2047875" y="3981450"/>
            <a:ext cx="2743200" cy="369332"/>
          </a:xfrm>
          <a:prstGeom prst="rect">
            <a:avLst/>
          </a:prstGeom>
          <a:noFill/>
        </p:spPr>
        <p:txBody>
          <a:bodyPr wrap="square" rtlCol="0">
            <a:spAutoFit/>
          </a:bodyPr>
          <a:lstStyle/>
          <a:p>
            <a:r>
              <a:rPr lang="en-US" dirty="0" smtClean="0">
                <a:solidFill>
                  <a:schemeClr val="accent6">
                    <a:lumMod val="75000"/>
                  </a:schemeClr>
                </a:solidFill>
              </a:rPr>
              <a:t>Family</a:t>
            </a:r>
            <a:endParaRPr lang="en-US" dirty="0">
              <a:solidFill>
                <a:schemeClr val="accent6">
                  <a:lumMod val="75000"/>
                </a:schemeClr>
              </a:solidFill>
            </a:endParaRPr>
          </a:p>
        </p:txBody>
      </p:sp>
      <p:sp>
        <p:nvSpPr>
          <p:cNvPr id="20" name="TextBox 19"/>
          <p:cNvSpPr txBox="1"/>
          <p:nvPr/>
        </p:nvSpPr>
        <p:spPr>
          <a:xfrm>
            <a:off x="170089" y="4396948"/>
            <a:ext cx="2743200" cy="369332"/>
          </a:xfrm>
          <a:prstGeom prst="rect">
            <a:avLst/>
          </a:prstGeom>
          <a:noFill/>
        </p:spPr>
        <p:txBody>
          <a:bodyPr wrap="square" rtlCol="0">
            <a:spAutoFit/>
          </a:bodyPr>
          <a:lstStyle/>
          <a:p>
            <a:r>
              <a:rPr lang="en-US" dirty="0" smtClean="0">
                <a:solidFill>
                  <a:schemeClr val="accent5">
                    <a:lumMod val="50000"/>
                  </a:schemeClr>
                </a:solidFill>
              </a:rPr>
              <a:t>Savings</a:t>
            </a:r>
            <a:endParaRPr lang="en-US" dirty="0">
              <a:solidFill>
                <a:schemeClr val="accent5">
                  <a:lumMod val="50000"/>
                </a:schemeClr>
              </a:solidFill>
            </a:endParaRPr>
          </a:p>
        </p:txBody>
      </p:sp>
      <p:sp>
        <p:nvSpPr>
          <p:cNvPr id="21" name="TextBox 20"/>
          <p:cNvSpPr txBox="1"/>
          <p:nvPr/>
        </p:nvSpPr>
        <p:spPr>
          <a:xfrm>
            <a:off x="1143000" y="1955591"/>
            <a:ext cx="2743200" cy="369332"/>
          </a:xfrm>
          <a:prstGeom prst="rect">
            <a:avLst/>
          </a:prstGeom>
          <a:noFill/>
        </p:spPr>
        <p:txBody>
          <a:bodyPr wrap="square" rtlCol="0">
            <a:spAutoFit/>
          </a:bodyPr>
          <a:lstStyle/>
          <a:p>
            <a:r>
              <a:rPr lang="en-US" dirty="0" smtClean="0">
                <a:solidFill>
                  <a:srgbClr val="002060"/>
                </a:solidFill>
              </a:rPr>
              <a:t>Salary</a:t>
            </a:r>
            <a:endParaRPr lang="en-US" dirty="0">
              <a:solidFill>
                <a:srgbClr val="002060"/>
              </a:solidFill>
            </a:endParaRPr>
          </a:p>
        </p:txBody>
      </p:sp>
      <p:sp>
        <p:nvSpPr>
          <p:cNvPr id="22" name="TextBox 21"/>
          <p:cNvSpPr txBox="1"/>
          <p:nvPr/>
        </p:nvSpPr>
        <p:spPr>
          <a:xfrm>
            <a:off x="2047875" y="2339965"/>
            <a:ext cx="4810125" cy="1107996"/>
          </a:xfrm>
          <a:prstGeom prst="rect">
            <a:avLst/>
          </a:prstGeom>
          <a:noFill/>
        </p:spPr>
        <p:txBody>
          <a:bodyPr wrap="square" rtlCol="0">
            <a:spAutoFit/>
          </a:bodyPr>
          <a:lstStyle/>
          <a:p>
            <a:r>
              <a:rPr lang="en-US" sz="6600" dirty="0" smtClean="0"/>
              <a:t>DECISIONS</a:t>
            </a:r>
            <a:endParaRPr lang="en-US" sz="6600" dirty="0"/>
          </a:p>
        </p:txBody>
      </p:sp>
      <p:sp>
        <p:nvSpPr>
          <p:cNvPr id="2" name="TextBox 1"/>
          <p:cNvSpPr txBox="1"/>
          <p:nvPr/>
        </p:nvSpPr>
        <p:spPr>
          <a:xfrm>
            <a:off x="4495800" y="1076292"/>
            <a:ext cx="1371600" cy="584775"/>
          </a:xfrm>
          <a:prstGeom prst="rect">
            <a:avLst/>
          </a:prstGeom>
          <a:noFill/>
        </p:spPr>
        <p:txBody>
          <a:bodyPr wrap="square" rtlCol="0">
            <a:spAutoFit/>
          </a:bodyPr>
          <a:lstStyle/>
          <a:p>
            <a:r>
              <a:rPr lang="en-US" sz="3200" dirty="0" smtClean="0">
                <a:solidFill>
                  <a:schemeClr val="accent2">
                    <a:lumMod val="50000"/>
                  </a:schemeClr>
                </a:solidFill>
              </a:rPr>
              <a:t>Credit</a:t>
            </a:r>
            <a:endParaRPr lang="en-US" sz="3200" dirty="0">
              <a:solidFill>
                <a:schemeClr val="accent2">
                  <a:lumMod val="50000"/>
                </a:schemeClr>
              </a:solidFill>
            </a:endParaRPr>
          </a:p>
        </p:txBody>
      </p:sp>
      <p:sp>
        <p:nvSpPr>
          <p:cNvPr id="11" name="TextBox 10"/>
          <p:cNvSpPr txBox="1"/>
          <p:nvPr/>
        </p:nvSpPr>
        <p:spPr>
          <a:xfrm>
            <a:off x="1447800" y="5060871"/>
            <a:ext cx="1676400" cy="461665"/>
          </a:xfrm>
          <a:prstGeom prst="rect">
            <a:avLst/>
          </a:prstGeom>
          <a:noFill/>
        </p:spPr>
        <p:txBody>
          <a:bodyPr wrap="square" rtlCol="0">
            <a:spAutoFit/>
          </a:bodyPr>
          <a:lstStyle/>
          <a:p>
            <a:r>
              <a:rPr lang="en-US" sz="2400" dirty="0" smtClean="0">
                <a:solidFill>
                  <a:schemeClr val="accent4">
                    <a:lumMod val="75000"/>
                  </a:schemeClr>
                </a:solidFill>
              </a:rPr>
              <a:t>401(k)</a:t>
            </a:r>
            <a:endParaRPr lang="en-US" sz="2400" dirty="0">
              <a:solidFill>
                <a:schemeClr val="accent4">
                  <a:lumMod val="75000"/>
                </a:schemeClr>
              </a:solidFill>
            </a:endParaRPr>
          </a:p>
        </p:txBody>
      </p:sp>
    </p:spTree>
    <p:extLst>
      <p:ext uri="{BB962C8B-B14F-4D97-AF65-F5344CB8AC3E}">
        <p14:creationId xmlns:p14="http://schemas.microsoft.com/office/powerpoint/2010/main" xmlns="" val="254113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500" fill="hold"/>
                                        <p:tgtEl>
                                          <p:spTgt spid="8"/>
                                        </p:tgtEl>
                                        <p:attrNameLst>
                                          <p:attrName>ppt_x</p:attrName>
                                        </p:attrNameLst>
                                      </p:cBhvr>
                                      <p:tavLst>
                                        <p:tav tm="0">
                                          <p:val>
                                            <p:strVal val="#ppt_x"/>
                                          </p:val>
                                        </p:tav>
                                        <p:tav tm="100000">
                                          <p:val>
                                            <p:strVal val="#ppt_x"/>
                                          </p:val>
                                        </p:tav>
                                      </p:tavLst>
                                    </p:anim>
                                    <p:anim calcmode="lin" valueType="num">
                                      <p:cBhvr additive="base">
                                        <p:cTn id="57" dur="500" fill="hold"/>
                                        <p:tgtEl>
                                          <p:spTgt spid="8"/>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par>
                          <p:cTn id="63" fill="hold">
                            <p:stCondLst>
                              <p:cond delay="5500"/>
                            </p:stCondLst>
                            <p:childTnLst>
                              <p:par>
                                <p:cTn id="64" presetID="2" presetClass="entr" presetSubtype="4" fill="hold" grpId="0"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ppt_x"/>
                                          </p:val>
                                        </p:tav>
                                        <p:tav tm="100000">
                                          <p:val>
                                            <p:strVal val="#ppt_x"/>
                                          </p:val>
                                        </p:tav>
                                      </p:tavLst>
                                    </p:anim>
                                    <p:anim calcmode="lin" valueType="num">
                                      <p:cBhvr additive="base">
                                        <p:cTn id="67" dur="500" fill="hold"/>
                                        <p:tgtEl>
                                          <p:spTgt spid="4"/>
                                        </p:tgtEl>
                                        <p:attrNameLst>
                                          <p:attrName>ppt_y</p:attrName>
                                        </p:attrNameLst>
                                      </p:cBhvr>
                                      <p:tavLst>
                                        <p:tav tm="0">
                                          <p:val>
                                            <p:strVal val="1+#ppt_h/2"/>
                                          </p:val>
                                        </p:tav>
                                        <p:tav tm="100000">
                                          <p:val>
                                            <p:strVal val="#ppt_y"/>
                                          </p:val>
                                        </p:tav>
                                      </p:tavLst>
                                    </p:anim>
                                  </p:childTnLst>
                                </p:cTn>
                              </p:par>
                            </p:childTnLst>
                          </p:cTn>
                        </p:par>
                        <p:par>
                          <p:cTn id="68" fill="hold">
                            <p:stCondLst>
                              <p:cond delay="6000"/>
                            </p:stCondLst>
                            <p:childTnLst>
                              <p:par>
                                <p:cTn id="69" presetID="2" presetClass="entr" presetSubtype="4"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2" presetClass="entr" presetSubtype="4"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additive="base">
                                        <p:cTn id="76" dur="500" fill="hold"/>
                                        <p:tgtEl>
                                          <p:spTgt spid="5"/>
                                        </p:tgtEl>
                                        <p:attrNameLst>
                                          <p:attrName>ppt_x</p:attrName>
                                        </p:attrNameLst>
                                      </p:cBhvr>
                                      <p:tavLst>
                                        <p:tav tm="0">
                                          <p:val>
                                            <p:strVal val="#ppt_x"/>
                                          </p:val>
                                        </p:tav>
                                        <p:tav tm="100000">
                                          <p:val>
                                            <p:strVal val="#ppt_x"/>
                                          </p:val>
                                        </p:tav>
                                      </p:tavLst>
                                    </p:anim>
                                    <p:anim calcmode="lin" valueType="num">
                                      <p:cBhvr additive="base">
                                        <p:cTn id="77" dur="500" fill="hold"/>
                                        <p:tgtEl>
                                          <p:spTgt spid="5"/>
                                        </p:tgtEl>
                                        <p:attrNameLst>
                                          <p:attrName>ppt_y</p:attrName>
                                        </p:attrNameLst>
                                      </p:cBhvr>
                                      <p:tavLst>
                                        <p:tav tm="0">
                                          <p:val>
                                            <p:strVal val="1+#ppt_h/2"/>
                                          </p:val>
                                        </p:tav>
                                        <p:tav tm="100000">
                                          <p:val>
                                            <p:strVal val="#ppt_y"/>
                                          </p:val>
                                        </p:tav>
                                      </p:tavLst>
                                    </p:anim>
                                  </p:childTnLst>
                                </p:cTn>
                              </p:par>
                            </p:childTnLst>
                          </p:cTn>
                        </p:par>
                        <p:par>
                          <p:cTn id="78" fill="hold">
                            <p:stCondLst>
                              <p:cond delay="7000"/>
                            </p:stCondLst>
                            <p:childTnLst>
                              <p:par>
                                <p:cTn id="79" presetID="2" presetClass="entr" presetSubtype="4"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ppt_x"/>
                                          </p:val>
                                        </p:tav>
                                        <p:tav tm="100000">
                                          <p:val>
                                            <p:strVal val="#ppt_x"/>
                                          </p:val>
                                        </p:tav>
                                      </p:tavLst>
                                    </p:anim>
                                    <p:anim calcmode="lin" valueType="num">
                                      <p:cBhvr additive="base">
                                        <p:cTn id="82" dur="500" fill="hold"/>
                                        <p:tgtEl>
                                          <p:spTgt spid="21"/>
                                        </p:tgtEl>
                                        <p:attrNameLst>
                                          <p:attrName>ppt_y</p:attrName>
                                        </p:attrNameLst>
                                      </p:cBhvr>
                                      <p:tavLst>
                                        <p:tav tm="0">
                                          <p:val>
                                            <p:strVal val="1+#ppt_h/2"/>
                                          </p:val>
                                        </p:tav>
                                        <p:tav tm="100000">
                                          <p:val>
                                            <p:strVal val="#ppt_y"/>
                                          </p:val>
                                        </p:tav>
                                      </p:tavLst>
                                    </p:anim>
                                  </p:childTnLst>
                                </p:cTn>
                              </p:par>
                            </p:childTnLst>
                          </p:cTn>
                        </p:par>
                        <p:par>
                          <p:cTn id="83" fill="hold">
                            <p:stCondLst>
                              <p:cond delay="7500"/>
                            </p:stCondLst>
                            <p:childTnLst>
                              <p:par>
                                <p:cTn id="84" presetID="2" presetClass="entr" presetSubtype="4" fill="hold" grpId="0" nodeType="afterEffect">
                                  <p:stCondLst>
                                    <p:cond delay="0"/>
                                  </p:stCondLst>
                                  <p:childTnLst>
                                    <p:set>
                                      <p:cBhvr>
                                        <p:cTn id="85" dur="1" fill="hold">
                                          <p:stCondLst>
                                            <p:cond delay="0"/>
                                          </p:stCondLst>
                                        </p:cTn>
                                        <p:tgtEl>
                                          <p:spTgt spid="2"/>
                                        </p:tgtEl>
                                        <p:attrNameLst>
                                          <p:attrName>style.visibility</p:attrName>
                                        </p:attrNameLst>
                                      </p:cBhvr>
                                      <p:to>
                                        <p:strVal val="visible"/>
                                      </p:to>
                                    </p:set>
                                    <p:anim calcmode="lin" valueType="num">
                                      <p:cBhvr additive="base">
                                        <p:cTn id="86" dur="500" fill="hold"/>
                                        <p:tgtEl>
                                          <p:spTgt spid="2"/>
                                        </p:tgtEl>
                                        <p:attrNameLst>
                                          <p:attrName>ppt_x</p:attrName>
                                        </p:attrNameLst>
                                      </p:cBhvr>
                                      <p:tavLst>
                                        <p:tav tm="0">
                                          <p:val>
                                            <p:strVal val="#ppt_x"/>
                                          </p:val>
                                        </p:tav>
                                        <p:tav tm="100000">
                                          <p:val>
                                            <p:strVal val="#ppt_x"/>
                                          </p:val>
                                        </p:tav>
                                      </p:tavLst>
                                    </p:anim>
                                    <p:anim calcmode="lin" valueType="num">
                                      <p:cBhvr additive="base">
                                        <p:cTn id="87" dur="500" fill="hold"/>
                                        <p:tgtEl>
                                          <p:spTgt spid="2"/>
                                        </p:tgtEl>
                                        <p:attrNameLst>
                                          <p:attrName>ppt_y</p:attrName>
                                        </p:attrNameLst>
                                      </p:cBhvr>
                                      <p:tavLst>
                                        <p:tav tm="0">
                                          <p:val>
                                            <p:strVal val="1+#ppt_h/2"/>
                                          </p:val>
                                        </p:tav>
                                        <p:tav tm="100000">
                                          <p:val>
                                            <p:strVal val="#ppt_y"/>
                                          </p:val>
                                        </p:tav>
                                      </p:tavLst>
                                    </p:anim>
                                  </p:childTnLst>
                                </p:cTn>
                              </p:par>
                            </p:childTnLst>
                          </p:cTn>
                        </p:par>
                        <p:par>
                          <p:cTn id="88" fill="hold">
                            <p:stCondLst>
                              <p:cond delay="8000"/>
                            </p:stCondLst>
                            <p:childTnLst>
                              <p:par>
                                <p:cTn id="89" presetID="2" presetClass="entr" presetSubtype="4"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3" grpId="0"/>
      <p:bldP spid="14" grpId="0"/>
      <p:bldP spid="15" grpId="0"/>
      <p:bldP spid="16" grpId="0"/>
      <p:bldP spid="17" grpId="0"/>
      <p:bldP spid="19" grpId="0"/>
      <p:bldP spid="20" grpId="0"/>
      <p:bldP spid="21" grpId="0"/>
      <p:bldP spid="2"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854" y="1219200"/>
            <a:ext cx="8915400" cy="4708981"/>
          </a:xfrm>
          <a:prstGeom prst="rect">
            <a:avLst/>
          </a:prstGeom>
          <a:noFill/>
        </p:spPr>
        <p:txBody>
          <a:bodyPr wrap="square" rtlCol="0">
            <a:spAutoFit/>
          </a:bodyPr>
          <a:lstStyle/>
          <a:p>
            <a:pPr algn="ctr"/>
            <a:r>
              <a:rPr lang="en-US" sz="6000" dirty="0" smtClean="0"/>
              <a:t>QUESTION………</a:t>
            </a:r>
          </a:p>
          <a:p>
            <a:pPr algn="ctr"/>
            <a:endParaRPr lang="en-US" sz="6000" dirty="0"/>
          </a:p>
          <a:p>
            <a:pPr algn="ctr"/>
            <a:r>
              <a:rPr lang="en-US" sz="6000" dirty="0" smtClean="0"/>
              <a:t>Who will play the biggest part in preparing you for your financial future?</a:t>
            </a:r>
            <a:endParaRPr lang="en-US" sz="6000" dirty="0"/>
          </a:p>
        </p:txBody>
      </p:sp>
    </p:spTree>
    <p:extLst>
      <p:ext uri="{BB962C8B-B14F-4D97-AF65-F5344CB8AC3E}">
        <p14:creationId xmlns:p14="http://schemas.microsoft.com/office/powerpoint/2010/main" xmlns="" val="368023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heel(1)">
                                      <p:cBhvr>
                                        <p:cTn id="14"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7032" y="1524000"/>
            <a:ext cx="8188036" cy="1569660"/>
          </a:xfrm>
          <a:prstGeom prst="rect">
            <a:avLst/>
          </a:prstGeom>
          <a:noFill/>
        </p:spPr>
        <p:txBody>
          <a:bodyPr wrap="square" rtlCol="0">
            <a:spAutoFit/>
          </a:bodyPr>
          <a:lstStyle/>
          <a:p>
            <a:r>
              <a:rPr lang="en-US" sz="4400" dirty="0" smtClean="0"/>
              <a:t>That would be </a:t>
            </a:r>
            <a:r>
              <a:rPr lang="en-US" sz="9600" b="1" dirty="0" smtClean="0"/>
              <a:t>YOU!!!!</a:t>
            </a:r>
            <a:endParaRPr lang="en-US" b="1" dirty="0"/>
          </a:p>
        </p:txBody>
      </p:sp>
    </p:spTree>
    <p:extLst>
      <p:ext uri="{BB962C8B-B14F-4D97-AF65-F5344CB8AC3E}">
        <p14:creationId xmlns:p14="http://schemas.microsoft.com/office/powerpoint/2010/main" xmlns="" val="9477116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438400"/>
            <a:ext cx="9144000" cy="1569660"/>
          </a:xfrm>
          <a:prstGeom prst="rect">
            <a:avLst/>
          </a:prstGeom>
          <a:noFill/>
        </p:spPr>
        <p:txBody>
          <a:bodyPr wrap="square" rtlCol="0">
            <a:spAutoFit/>
          </a:bodyPr>
          <a:lstStyle/>
          <a:p>
            <a:r>
              <a:rPr lang="en-US" sz="9600" b="1" dirty="0" smtClean="0"/>
              <a:t>GOOD LUCK!!!</a:t>
            </a:r>
            <a:endParaRPr lang="en-US" sz="9600" b="1" dirty="0"/>
          </a:p>
        </p:txBody>
      </p:sp>
      <p:pic>
        <p:nvPicPr>
          <p:cNvPr id="3" name="Picture 2" descr="R:\Education Services\Member Education\Kelli's Folder\Pictures\Logos\SECU black.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6114607"/>
            <a:ext cx="2926080" cy="5528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626728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43000"/>
            <a:ext cx="7315200" cy="861774"/>
          </a:xfrm>
          <a:prstGeom prst="rect">
            <a:avLst/>
          </a:prstGeom>
        </p:spPr>
        <p:txBody>
          <a:bodyPr wrap="square">
            <a:spAutoFit/>
          </a:bodyPr>
          <a:lstStyle/>
          <a:p>
            <a:r>
              <a:rPr lang="en-US" sz="5000" b="1" dirty="0" smtClean="0">
                <a:hlinkClick r:id="rId2"/>
              </a:rPr>
              <a:t>http://nccareers.org/</a:t>
            </a:r>
            <a:endParaRPr lang="en-US" sz="5000" b="1" dirty="0"/>
          </a:p>
        </p:txBody>
      </p:sp>
      <p:sp>
        <p:nvSpPr>
          <p:cNvPr id="3" name="TextBox 2"/>
          <p:cNvSpPr txBox="1"/>
          <p:nvPr/>
        </p:nvSpPr>
        <p:spPr>
          <a:xfrm>
            <a:off x="304800" y="2971800"/>
            <a:ext cx="8458200" cy="1938992"/>
          </a:xfrm>
          <a:prstGeom prst="rect">
            <a:avLst/>
          </a:prstGeom>
          <a:noFill/>
        </p:spPr>
        <p:txBody>
          <a:bodyPr wrap="square" rtlCol="0">
            <a:spAutoFit/>
          </a:bodyPr>
          <a:lstStyle/>
          <a:p>
            <a:pPr marL="457200" indent="-457200">
              <a:buFont typeface="+mj-lt"/>
              <a:buAutoNum type="arabicPeriod"/>
            </a:pPr>
            <a:r>
              <a:rPr lang="en-US" sz="3000" dirty="0" smtClean="0"/>
              <a:t>Complete the “Reality Check”</a:t>
            </a:r>
          </a:p>
          <a:p>
            <a:pPr marL="457200" indent="-457200">
              <a:buFont typeface="+mj-lt"/>
              <a:buAutoNum type="arabicPeriod"/>
            </a:pPr>
            <a:r>
              <a:rPr lang="en-US" sz="3000" dirty="0" smtClean="0"/>
              <a:t>Then explore careers  with the other apps that interest you where you would make enough money to cover your expenses!</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1052" y="800100"/>
            <a:ext cx="4603703" cy="6057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90562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print">
            <a:extLst>
              <a:ext uri="{28A0092B-C50C-407E-A947-70E740481C1C}">
                <a14:useLocalDpi xmlns:a14="http://schemas.microsoft.com/office/drawing/2010/main" xmlns="" val="0"/>
              </a:ext>
            </a:extLst>
          </a:blip>
          <a:srcRect l="51316" t="13095" r="16886" b="9048"/>
          <a:stretch/>
        </p:blipFill>
        <p:spPr bwMode="auto">
          <a:xfrm>
            <a:off x="2247900" y="609600"/>
            <a:ext cx="4695825" cy="622935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204976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 y="762000"/>
            <a:ext cx="8458200" cy="1077218"/>
          </a:xfrm>
          <a:prstGeom prst="rect">
            <a:avLst/>
          </a:prstGeom>
          <a:noFill/>
        </p:spPr>
        <p:txBody>
          <a:bodyPr wrap="square" rtlCol="0">
            <a:spAutoFit/>
          </a:bodyPr>
          <a:lstStyle/>
          <a:p>
            <a:pPr algn="ctr"/>
            <a:r>
              <a:rPr lang="en-US" sz="3200" dirty="0" smtClean="0"/>
              <a:t>If you are married, </a:t>
            </a:r>
            <a:r>
              <a:rPr lang="en-US" sz="3200" b="1" dirty="0" smtClean="0"/>
              <a:t>ADD $1,000 </a:t>
            </a:r>
            <a:r>
              <a:rPr lang="en-US" sz="3200" dirty="0" smtClean="0"/>
              <a:t>for your spouse’s monthly paycheck</a:t>
            </a:r>
            <a:endParaRPr lang="en-US" sz="32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1981200"/>
            <a:ext cx="6324600" cy="4781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52682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ducation Services\Member Education\Kelli's Folder\Pictures\House\comstock - apartment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79806" y="3038474"/>
            <a:ext cx="2930793" cy="2209131"/>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R:\Education Services\Member Education\Kelli's Folder\Pictures\House\House 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3048000"/>
            <a:ext cx="2286000" cy="2232071"/>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R:\Education Services\Member Education\Kelli's Folder\Pictures\House\House 1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19400" y="3038475"/>
            <a:ext cx="2789817" cy="220913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981200" y="1214735"/>
            <a:ext cx="5334000" cy="923330"/>
          </a:xfrm>
          <a:prstGeom prst="rect">
            <a:avLst/>
          </a:prstGeom>
          <a:noFill/>
        </p:spPr>
        <p:txBody>
          <a:bodyPr wrap="square" lIns="91440" tIns="45720" rIns="91440" bIns="45720">
            <a:prstTxWarp prst="textCan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Housing</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35962551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213366"/>
            <a:ext cx="6400800" cy="646331"/>
          </a:xfrm>
          <a:prstGeom prst="rect">
            <a:avLst/>
          </a:prstGeom>
          <a:noFill/>
        </p:spPr>
        <p:txBody>
          <a:bodyPr wrap="square" rtlCol="0">
            <a:spAutoFit/>
          </a:bodyPr>
          <a:lstStyle/>
          <a:p>
            <a:r>
              <a:rPr lang="en-US" sz="3600" dirty="0" smtClean="0"/>
              <a:t>How Much Can You Afford?</a:t>
            </a:r>
            <a:endParaRPr lang="en-US" sz="3600" dirty="0"/>
          </a:p>
        </p:txBody>
      </p:sp>
      <p:sp>
        <p:nvSpPr>
          <p:cNvPr id="3" name="TextBox 2"/>
          <p:cNvSpPr txBox="1"/>
          <p:nvPr/>
        </p:nvSpPr>
        <p:spPr>
          <a:xfrm>
            <a:off x="1143000" y="2819400"/>
            <a:ext cx="5867400" cy="646331"/>
          </a:xfrm>
          <a:prstGeom prst="rect">
            <a:avLst/>
          </a:prstGeom>
          <a:noFill/>
        </p:spPr>
        <p:txBody>
          <a:bodyPr wrap="square" rtlCol="0">
            <a:spAutoFit/>
          </a:bodyPr>
          <a:lstStyle/>
          <a:p>
            <a:r>
              <a:rPr lang="en-US" sz="3600" dirty="0" smtClean="0"/>
              <a:t>How Big Is Your Family?</a:t>
            </a:r>
            <a:endParaRPr lang="en-US" sz="3600" dirty="0"/>
          </a:p>
        </p:txBody>
      </p:sp>
      <p:sp>
        <p:nvSpPr>
          <p:cNvPr id="4" name="TextBox 3"/>
          <p:cNvSpPr txBox="1"/>
          <p:nvPr/>
        </p:nvSpPr>
        <p:spPr>
          <a:xfrm>
            <a:off x="1143000" y="4572000"/>
            <a:ext cx="7315200" cy="646331"/>
          </a:xfrm>
          <a:prstGeom prst="rect">
            <a:avLst/>
          </a:prstGeom>
          <a:noFill/>
        </p:spPr>
        <p:txBody>
          <a:bodyPr wrap="square" rtlCol="0">
            <a:spAutoFit/>
          </a:bodyPr>
          <a:lstStyle/>
          <a:p>
            <a:r>
              <a:rPr lang="en-US" sz="3600" dirty="0" smtClean="0"/>
              <a:t>Buy A House Or Rent An Apartment?</a:t>
            </a:r>
            <a:endParaRPr lang="en-US" sz="3600" dirty="0"/>
          </a:p>
        </p:txBody>
      </p:sp>
    </p:spTree>
    <p:extLst>
      <p:ext uri="{BB962C8B-B14F-4D97-AF65-F5344CB8AC3E}">
        <p14:creationId xmlns:p14="http://schemas.microsoft.com/office/powerpoint/2010/main" xmlns="" val="208346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389332940"/>
              </p:ext>
            </p:extLst>
          </p:nvPr>
        </p:nvGraphicFramePr>
        <p:xfrm>
          <a:off x="457200" y="1066800"/>
          <a:ext cx="7315200" cy="2800253"/>
        </p:xfrm>
        <a:graphic>
          <a:graphicData uri="http://schemas.openxmlformats.org/drawingml/2006/table">
            <a:tbl>
              <a:tblPr firstRow="1" bandRow="1">
                <a:tableStyleId>{5940675A-B579-460E-94D1-54222C63F5DA}</a:tableStyleId>
              </a:tblPr>
              <a:tblGrid>
                <a:gridCol w="1463040"/>
                <a:gridCol w="1463040"/>
                <a:gridCol w="1463040"/>
                <a:gridCol w="1463040"/>
                <a:gridCol w="1463040"/>
              </a:tblGrid>
              <a:tr h="601785">
                <a:tc>
                  <a:txBody>
                    <a:bodyPr/>
                    <a:lstStyle/>
                    <a:p>
                      <a:pPr algn="ctr"/>
                      <a:r>
                        <a:rPr lang="en-US" sz="1400" b="1" u="sng" dirty="0" smtClean="0"/>
                        <a:t>Type </a:t>
                      </a:r>
                      <a:endParaRPr lang="en-US" sz="1400" b="1" u="sng" dirty="0"/>
                    </a:p>
                  </a:txBody>
                  <a:tcPr/>
                </a:tc>
                <a:tc>
                  <a:txBody>
                    <a:bodyPr/>
                    <a:lstStyle/>
                    <a:p>
                      <a:pPr algn="ctr"/>
                      <a:r>
                        <a:rPr lang="en-US" sz="1400" b="1" u="sng" dirty="0" smtClean="0"/>
                        <a:t>Payment</a:t>
                      </a:r>
                      <a:endParaRPr lang="en-US" sz="1400" b="1" u="sng" dirty="0"/>
                    </a:p>
                  </a:txBody>
                  <a:tcPr/>
                </a:tc>
                <a:tc>
                  <a:txBody>
                    <a:bodyPr/>
                    <a:lstStyle/>
                    <a:p>
                      <a:pPr algn="ctr"/>
                      <a:r>
                        <a:rPr lang="en-US" sz="1400" b="1" u="sng" dirty="0" smtClean="0"/>
                        <a:t>Tax/Insurance</a:t>
                      </a:r>
                      <a:endParaRPr lang="en-US" sz="1400" b="1" u="sng" dirty="0"/>
                    </a:p>
                  </a:txBody>
                  <a:tcPr/>
                </a:tc>
                <a:tc>
                  <a:txBody>
                    <a:bodyPr/>
                    <a:lstStyle/>
                    <a:p>
                      <a:pPr algn="ctr"/>
                      <a:r>
                        <a:rPr lang="en-US" sz="1400" b="1" u="sng" dirty="0" smtClean="0"/>
                        <a:t>Utilities </a:t>
                      </a:r>
                      <a:endParaRPr lang="en-US" sz="1400" b="1" u="sng" dirty="0"/>
                    </a:p>
                  </a:txBody>
                  <a:tcPr/>
                </a:tc>
                <a:tc>
                  <a:txBody>
                    <a:bodyPr/>
                    <a:lstStyle/>
                    <a:p>
                      <a:pPr algn="ctr"/>
                      <a:r>
                        <a:rPr lang="en-US" sz="1400" b="1" u="sng" dirty="0" smtClean="0"/>
                        <a:t>Total Expense</a:t>
                      </a:r>
                      <a:endParaRPr lang="en-US" sz="1400" b="1" u="sng" dirty="0"/>
                    </a:p>
                  </a:txBody>
                  <a:tcPr/>
                </a:tc>
              </a:tr>
              <a:tr h="426720">
                <a:tc>
                  <a:txBody>
                    <a:bodyPr/>
                    <a:lstStyle/>
                    <a:p>
                      <a:r>
                        <a:rPr lang="en-US" sz="1400" dirty="0" smtClean="0"/>
                        <a:t>Older</a:t>
                      </a:r>
                    </a:p>
                    <a:p>
                      <a:r>
                        <a:rPr lang="en-US" sz="1400" baseline="0" dirty="0" smtClean="0"/>
                        <a:t> 2 bedrooms </a:t>
                      </a:r>
                    </a:p>
                    <a:p>
                      <a:r>
                        <a:rPr lang="en-US" sz="1400" dirty="0" smtClean="0"/>
                        <a:t>1 bath, small lot</a:t>
                      </a:r>
                      <a:endParaRPr lang="en-US" sz="1400" dirty="0"/>
                    </a:p>
                  </a:txBody>
                  <a:tcPr/>
                </a:tc>
                <a:tc>
                  <a:txBody>
                    <a:bodyPr/>
                    <a:lstStyle/>
                    <a:p>
                      <a:endParaRPr lang="en-US" sz="1400" dirty="0" smtClean="0"/>
                    </a:p>
                    <a:p>
                      <a:endParaRPr lang="en-US" sz="1400" dirty="0" smtClean="0"/>
                    </a:p>
                    <a:p>
                      <a:pPr algn="ctr"/>
                      <a:r>
                        <a:rPr lang="en-US" sz="1800" dirty="0" smtClean="0"/>
                        <a:t>$555</a:t>
                      </a:r>
                      <a:endParaRPr lang="en-US" sz="1800" dirty="0"/>
                    </a:p>
                  </a:txBody>
                  <a:tcPr/>
                </a:tc>
                <a:tc>
                  <a:txBody>
                    <a:bodyPr/>
                    <a:lstStyle/>
                    <a:p>
                      <a:endParaRPr lang="en-US" sz="1400" dirty="0" smtClean="0"/>
                    </a:p>
                    <a:p>
                      <a:endParaRPr lang="en-US" sz="1400" dirty="0" smtClean="0"/>
                    </a:p>
                    <a:p>
                      <a:pPr algn="ctr"/>
                      <a:r>
                        <a:rPr lang="en-US" sz="1800" dirty="0" smtClean="0"/>
                        <a:t>$155</a:t>
                      </a:r>
                      <a:endParaRPr lang="en-US" sz="1800" dirty="0"/>
                    </a:p>
                  </a:txBody>
                  <a:tcPr/>
                </a:tc>
                <a:tc>
                  <a:txBody>
                    <a:bodyPr/>
                    <a:lstStyle/>
                    <a:p>
                      <a:endParaRPr lang="en-US" sz="1400" dirty="0" smtClean="0"/>
                    </a:p>
                    <a:p>
                      <a:endParaRPr lang="en-US" sz="1400" dirty="0" smtClean="0"/>
                    </a:p>
                    <a:p>
                      <a:pPr algn="ctr"/>
                      <a:r>
                        <a:rPr lang="en-US" sz="1800" dirty="0" smtClean="0"/>
                        <a:t>$190</a:t>
                      </a:r>
                      <a:endParaRPr lang="en-US" sz="1800" dirty="0"/>
                    </a:p>
                  </a:txBody>
                  <a:tcPr/>
                </a:tc>
                <a:tc>
                  <a:txBody>
                    <a:bodyPr/>
                    <a:lstStyle/>
                    <a:p>
                      <a:endParaRPr lang="en-US" sz="1200" u="sng" dirty="0" smtClean="0"/>
                    </a:p>
                    <a:p>
                      <a:endParaRPr lang="en-US" sz="1200" u="sng" dirty="0" smtClean="0"/>
                    </a:p>
                    <a:p>
                      <a:pPr algn="ctr"/>
                      <a:r>
                        <a:rPr lang="en-US" sz="2400" b="1" u="none" dirty="0" smtClean="0"/>
                        <a:t>$900</a:t>
                      </a:r>
                      <a:endParaRPr lang="en-US" sz="2400" b="1" u="none" dirty="0"/>
                    </a:p>
                  </a:txBody>
                  <a:tcPr/>
                </a:tc>
              </a:tr>
              <a:tr h="1375508">
                <a:tc>
                  <a:txBody>
                    <a:bodyPr/>
                    <a:lstStyle/>
                    <a:p>
                      <a:r>
                        <a:rPr lang="en-US" sz="1400" dirty="0" smtClean="0"/>
                        <a:t>New</a:t>
                      </a:r>
                    </a:p>
                    <a:p>
                      <a:r>
                        <a:rPr lang="en-US" sz="1400" baseline="0" dirty="0" smtClean="0"/>
                        <a:t> 3 bedrooms  </a:t>
                      </a:r>
                    </a:p>
                    <a:p>
                      <a:endParaRPr lang="en-US" sz="1400" baseline="0" dirty="0" smtClean="0"/>
                    </a:p>
                    <a:p>
                      <a:r>
                        <a:rPr lang="en-US" sz="1400" baseline="0" dirty="0" smtClean="0"/>
                        <a:t>2 baths, large lot</a:t>
                      </a:r>
                      <a:endParaRPr lang="en-US" sz="1400" dirty="0"/>
                    </a:p>
                  </a:txBody>
                  <a:tcPr/>
                </a:tc>
                <a:tc>
                  <a:txBody>
                    <a:bodyPr/>
                    <a:lstStyle/>
                    <a:p>
                      <a:endParaRPr lang="en-US" sz="1400" dirty="0" smtClean="0"/>
                    </a:p>
                    <a:p>
                      <a:endParaRPr lang="en-US" sz="1400" dirty="0" smtClean="0"/>
                    </a:p>
                    <a:p>
                      <a:pPr algn="ctr"/>
                      <a:r>
                        <a:rPr lang="en-US" sz="1800" dirty="0" smtClean="0"/>
                        <a:t>$1,000</a:t>
                      </a:r>
                      <a:endParaRPr lang="en-US" sz="1800" dirty="0"/>
                    </a:p>
                  </a:txBody>
                  <a:tcPr/>
                </a:tc>
                <a:tc>
                  <a:txBody>
                    <a:bodyPr/>
                    <a:lstStyle/>
                    <a:p>
                      <a:endParaRPr lang="en-US" sz="1400" dirty="0" smtClean="0"/>
                    </a:p>
                    <a:p>
                      <a:endParaRPr lang="en-US" sz="1400" dirty="0" smtClean="0"/>
                    </a:p>
                    <a:p>
                      <a:pPr algn="ctr"/>
                      <a:r>
                        <a:rPr lang="en-US" sz="1800" dirty="0" smtClean="0"/>
                        <a:t>$300</a:t>
                      </a:r>
                      <a:endParaRPr lang="en-US" sz="1800" dirty="0"/>
                    </a:p>
                  </a:txBody>
                  <a:tcPr/>
                </a:tc>
                <a:tc>
                  <a:txBody>
                    <a:bodyPr/>
                    <a:lstStyle/>
                    <a:p>
                      <a:endParaRPr lang="en-US" sz="1400" dirty="0" smtClean="0"/>
                    </a:p>
                    <a:p>
                      <a:endParaRPr lang="en-US" sz="1400" dirty="0" smtClean="0"/>
                    </a:p>
                    <a:p>
                      <a:pPr algn="ctr"/>
                      <a:r>
                        <a:rPr lang="en-US" sz="1800" dirty="0" smtClean="0"/>
                        <a:t>$250</a:t>
                      </a:r>
                      <a:endParaRPr lang="en-US" sz="1800" dirty="0"/>
                    </a:p>
                  </a:txBody>
                  <a:tcPr/>
                </a:tc>
                <a:tc>
                  <a:txBody>
                    <a:bodyPr/>
                    <a:lstStyle/>
                    <a:p>
                      <a:endParaRPr lang="en-US" sz="1200" u="sng" dirty="0" smtClean="0"/>
                    </a:p>
                    <a:p>
                      <a:endParaRPr lang="en-US" sz="1200" u="sng" dirty="0" smtClean="0"/>
                    </a:p>
                    <a:p>
                      <a:pPr algn="ctr"/>
                      <a:r>
                        <a:rPr lang="en-US" sz="2400" b="1" u="none" dirty="0" smtClean="0"/>
                        <a:t>$1,550</a:t>
                      </a:r>
                      <a:endParaRPr lang="en-US" sz="2400" b="1" u="none" dirty="0"/>
                    </a:p>
                  </a:txBody>
                  <a:tcPr/>
                </a:tc>
              </a:tr>
            </a:tbl>
          </a:graphicData>
        </a:graphic>
      </p:graphicFrame>
      <p:sp>
        <p:nvSpPr>
          <p:cNvPr id="3" name="TextBox 2"/>
          <p:cNvSpPr txBox="1"/>
          <p:nvPr/>
        </p:nvSpPr>
        <p:spPr>
          <a:xfrm>
            <a:off x="2819400" y="609600"/>
            <a:ext cx="2819400" cy="381000"/>
          </a:xfrm>
          <a:prstGeom prst="rect">
            <a:avLst/>
          </a:prstGeom>
          <a:noFill/>
        </p:spPr>
        <p:txBody>
          <a:bodyPr wrap="square" rtlCol="0">
            <a:spAutoFit/>
          </a:bodyPr>
          <a:lstStyle/>
          <a:p>
            <a:pPr algn="ctr"/>
            <a:r>
              <a:rPr lang="en-US" b="1" dirty="0" smtClean="0"/>
              <a:t>Buy a House </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xmlns="" val="2988380887"/>
              </p:ext>
            </p:extLst>
          </p:nvPr>
        </p:nvGraphicFramePr>
        <p:xfrm>
          <a:off x="533400" y="4800600"/>
          <a:ext cx="7391400" cy="1889760"/>
        </p:xfrm>
        <a:graphic>
          <a:graphicData uri="http://schemas.openxmlformats.org/drawingml/2006/table">
            <a:tbl>
              <a:tblPr firstRow="1" bandRow="1">
                <a:tableStyleId>{5940675A-B579-460E-94D1-54222C63F5DA}</a:tableStyleId>
              </a:tblPr>
              <a:tblGrid>
                <a:gridCol w="1478280"/>
                <a:gridCol w="1478280"/>
                <a:gridCol w="1478280"/>
                <a:gridCol w="1478280"/>
                <a:gridCol w="1478280"/>
              </a:tblGrid>
              <a:tr h="408166">
                <a:tc>
                  <a:txBody>
                    <a:bodyPr/>
                    <a:lstStyle/>
                    <a:p>
                      <a:r>
                        <a:rPr lang="en-US" sz="1400" dirty="0" smtClean="0"/>
                        <a:t>Old Apartment </a:t>
                      </a:r>
                    </a:p>
                    <a:p>
                      <a:endParaRPr lang="en-US" sz="1400" dirty="0" smtClean="0"/>
                    </a:p>
                    <a:p>
                      <a:r>
                        <a:rPr lang="en-US" sz="1400" dirty="0" smtClean="0"/>
                        <a:t>1 bedroom 1 bath</a:t>
                      </a:r>
                      <a:endParaRPr lang="en-US" sz="1400" dirty="0"/>
                    </a:p>
                  </a:txBody>
                  <a:tcPr/>
                </a:tc>
                <a:tc>
                  <a:txBody>
                    <a:bodyPr/>
                    <a:lstStyle/>
                    <a:p>
                      <a:pPr algn="ctr"/>
                      <a:endParaRPr lang="en-US" sz="1400" dirty="0" smtClean="0"/>
                    </a:p>
                    <a:p>
                      <a:pPr algn="ctr"/>
                      <a:r>
                        <a:rPr lang="en-US" sz="1800" dirty="0" smtClean="0"/>
                        <a:t>$625</a:t>
                      </a:r>
                      <a:endParaRPr lang="en-US" sz="1800" dirty="0"/>
                    </a:p>
                  </a:txBody>
                  <a:tcPr/>
                </a:tc>
                <a:tc>
                  <a:txBody>
                    <a:bodyPr/>
                    <a:lstStyle/>
                    <a:p>
                      <a:pPr algn="ctr"/>
                      <a:endParaRPr lang="en-US" sz="1400" dirty="0" smtClean="0"/>
                    </a:p>
                    <a:p>
                      <a:pPr algn="ctr"/>
                      <a:r>
                        <a:rPr lang="en-US" sz="1800" dirty="0" smtClean="0"/>
                        <a:t>$25</a:t>
                      </a:r>
                      <a:endParaRPr lang="en-US" sz="1800" dirty="0"/>
                    </a:p>
                  </a:txBody>
                  <a:tcPr/>
                </a:tc>
                <a:tc>
                  <a:txBody>
                    <a:bodyPr/>
                    <a:lstStyle/>
                    <a:p>
                      <a:pPr algn="ctr"/>
                      <a:endParaRPr lang="en-US" sz="1400" dirty="0" smtClean="0"/>
                    </a:p>
                    <a:p>
                      <a:pPr algn="ctr"/>
                      <a:r>
                        <a:rPr lang="en-US" sz="1800" dirty="0" smtClean="0"/>
                        <a:t>$150</a:t>
                      </a:r>
                      <a:endParaRPr lang="en-US" sz="1800" dirty="0"/>
                    </a:p>
                  </a:txBody>
                  <a:tcPr/>
                </a:tc>
                <a:tc>
                  <a:txBody>
                    <a:bodyPr/>
                    <a:lstStyle/>
                    <a:p>
                      <a:pPr algn="ctr"/>
                      <a:endParaRPr lang="en-US" sz="1400" dirty="0" smtClean="0"/>
                    </a:p>
                    <a:p>
                      <a:pPr algn="ctr"/>
                      <a:r>
                        <a:rPr lang="en-US" sz="2800" b="1" u="none" dirty="0" smtClean="0"/>
                        <a:t>$800</a:t>
                      </a:r>
                      <a:endParaRPr lang="en-US" sz="2800" b="1" u="none" dirty="0"/>
                    </a:p>
                  </a:txBody>
                  <a:tcPr/>
                </a:tc>
              </a:tr>
              <a:tr h="408166">
                <a:tc>
                  <a:txBody>
                    <a:bodyPr/>
                    <a:lstStyle/>
                    <a:p>
                      <a:r>
                        <a:rPr lang="en-US" sz="1400" dirty="0" smtClean="0"/>
                        <a:t>3 Year</a:t>
                      </a:r>
                      <a:r>
                        <a:rPr lang="en-US" sz="1400" baseline="0" dirty="0" smtClean="0"/>
                        <a:t> Old </a:t>
                      </a:r>
                      <a:r>
                        <a:rPr lang="en-US" sz="1400" dirty="0" smtClean="0"/>
                        <a:t>Townhouse </a:t>
                      </a:r>
                    </a:p>
                    <a:p>
                      <a:endParaRPr lang="en-US" sz="1400" dirty="0" smtClean="0"/>
                    </a:p>
                    <a:p>
                      <a:r>
                        <a:rPr lang="en-US" sz="1400" dirty="0" smtClean="0"/>
                        <a:t>3 bedrooms</a:t>
                      </a:r>
                    </a:p>
                    <a:p>
                      <a:r>
                        <a:rPr lang="en-US" sz="1400" dirty="0" smtClean="0"/>
                        <a:t>2</a:t>
                      </a:r>
                      <a:r>
                        <a:rPr lang="en-US" sz="1400" baseline="0" dirty="0" smtClean="0"/>
                        <a:t> baths</a:t>
                      </a:r>
                      <a:endParaRPr lang="en-US" sz="1400" dirty="0"/>
                    </a:p>
                  </a:txBody>
                  <a:tcPr/>
                </a:tc>
                <a:tc>
                  <a:txBody>
                    <a:bodyPr/>
                    <a:lstStyle/>
                    <a:p>
                      <a:pPr algn="ctr"/>
                      <a:endParaRPr lang="en-US" sz="1400" dirty="0" smtClean="0"/>
                    </a:p>
                    <a:p>
                      <a:pPr algn="ctr"/>
                      <a:r>
                        <a:rPr lang="en-US" sz="1800" dirty="0" smtClean="0"/>
                        <a:t>$850</a:t>
                      </a:r>
                      <a:endParaRPr lang="en-US" sz="1800" dirty="0"/>
                    </a:p>
                  </a:txBody>
                  <a:tcPr/>
                </a:tc>
                <a:tc>
                  <a:txBody>
                    <a:bodyPr/>
                    <a:lstStyle/>
                    <a:p>
                      <a:pPr algn="ctr"/>
                      <a:endParaRPr lang="en-US" sz="1400" dirty="0" smtClean="0"/>
                    </a:p>
                    <a:p>
                      <a:pPr algn="ctr"/>
                      <a:r>
                        <a:rPr lang="en-US" sz="1800" dirty="0" smtClean="0"/>
                        <a:t>$35</a:t>
                      </a:r>
                      <a:endParaRPr lang="en-US" sz="1800" dirty="0"/>
                    </a:p>
                  </a:txBody>
                  <a:tcPr/>
                </a:tc>
                <a:tc>
                  <a:txBody>
                    <a:bodyPr/>
                    <a:lstStyle/>
                    <a:p>
                      <a:pPr algn="ctr"/>
                      <a:endParaRPr lang="en-US" sz="1400" dirty="0" smtClean="0"/>
                    </a:p>
                    <a:p>
                      <a:pPr algn="ctr"/>
                      <a:r>
                        <a:rPr lang="en-US" sz="1800" dirty="0" smtClean="0"/>
                        <a:t>$215</a:t>
                      </a:r>
                      <a:endParaRPr lang="en-US" sz="1800" dirty="0"/>
                    </a:p>
                  </a:txBody>
                  <a:tcPr/>
                </a:tc>
                <a:tc>
                  <a:txBody>
                    <a:bodyPr/>
                    <a:lstStyle/>
                    <a:p>
                      <a:pPr algn="ctr"/>
                      <a:endParaRPr lang="en-US" sz="1400" b="1" u="sng" dirty="0" smtClean="0"/>
                    </a:p>
                    <a:p>
                      <a:pPr algn="ctr"/>
                      <a:r>
                        <a:rPr lang="en-US" sz="2800" b="1" u="none" dirty="0" smtClean="0"/>
                        <a:t>$1,100</a:t>
                      </a:r>
                      <a:endParaRPr lang="en-US" sz="2800" b="1" u="none" dirty="0"/>
                    </a:p>
                  </a:txBody>
                  <a:tcPr/>
                </a:tc>
              </a:tr>
            </a:tbl>
          </a:graphicData>
        </a:graphic>
      </p:graphicFrame>
      <p:sp>
        <p:nvSpPr>
          <p:cNvPr id="5" name="TextBox 4"/>
          <p:cNvSpPr txBox="1"/>
          <p:nvPr/>
        </p:nvSpPr>
        <p:spPr>
          <a:xfrm>
            <a:off x="2705100" y="4209455"/>
            <a:ext cx="3048000" cy="369332"/>
          </a:xfrm>
          <a:prstGeom prst="rect">
            <a:avLst/>
          </a:prstGeom>
          <a:noFill/>
        </p:spPr>
        <p:txBody>
          <a:bodyPr wrap="square" rtlCol="0">
            <a:spAutoFit/>
          </a:bodyPr>
          <a:lstStyle/>
          <a:p>
            <a:pPr algn="ctr"/>
            <a:r>
              <a:rPr lang="en-US" b="1" dirty="0" smtClean="0"/>
              <a:t>Or Rent </a:t>
            </a:r>
            <a:endParaRPr lang="en-US" b="1" dirty="0"/>
          </a:p>
        </p:txBody>
      </p:sp>
    </p:spTree>
    <p:extLst>
      <p:ext uri="{BB962C8B-B14F-4D97-AF65-F5344CB8AC3E}">
        <p14:creationId xmlns:p14="http://schemas.microsoft.com/office/powerpoint/2010/main" xmlns="" val="869313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0248" y="1676400"/>
            <a:ext cx="3424547" cy="2205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24400" y="1704975"/>
            <a:ext cx="3810000" cy="22050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00600" y="4343399"/>
            <a:ext cx="3810000" cy="23221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0248" y="4343400"/>
            <a:ext cx="3424547" cy="23221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1295400" y="790575"/>
            <a:ext cx="6553200" cy="685800"/>
          </a:xfrm>
          <a:prstGeom prst="rect">
            <a:avLst/>
          </a:prstGeom>
          <a:noFill/>
        </p:spPr>
        <p:txBody>
          <a:bodyPr wrap="square" rtlCol="0">
            <a:prstTxWarp prst="textDeflateBottom">
              <a:avLst/>
            </a:prstTxWarp>
            <a:spAutoFit/>
          </a:bodyPr>
          <a:lstStyle/>
          <a:p>
            <a:pPr algn="ct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Transportation </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xmlns="" val="17674585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1039</TotalTime>
  <Words>2085</Words>
  <Application>Microsoft Office PowerPoint</Application>
  <PresentationFormat>On-screen Show (4:3)</PresentationFormat>
  <Paragraphs>349</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“It’s All About the Money” REAL WORLD Activity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NCSECU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Xtreme Beginnings in the REAL WORLD</dc:title>
  <dc:creator>WATSON, ANGELA</dc:creator>
  <cp:lastModifiedBy>Jackson</cp:lastModifiedBy>
  <cp:revision>108</cp:revision>
  <cp:lastPrinted>2015-06-03T13:37:04Z</cp:lastPrinted>
  <dcterms:created xsi:type="dcterms:W3CDTF">2015-04-09T19:54:56Z</dcterms:created>
  <dcterms:modified xsi:type="dcterms:W3CDTF">2017-10-27T11:19:40Z</dcterms:modified>
</cp:coreProperties>
</file>