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7" r:id="rId3"/>
    <p:sldId id="258" r:id="rId4"/>
    <p:sldId id="259" r:id="rId5"/>
    <p:sldId id="272" r:id="rId6"/>
    <p:sldId id="261" r:id="rId7"/>
    <p:sldId id="264" r:id="rId8"/>
    <p:sldId id="276" r:id="rId9"/>
    <p:sldId id="263" r:id="rId10"/>
    <p:sldId id="275" r:id="rId11"/>
    <p:sldId id="262" r:id="rId12"/>
    <p:sldId id="265" r:id="rId13"/>
    <p:sldId id="266" r:id="rId14"/>
    <p:sldId id="267" r:id="rId15"/>
    <p:sldId id="277" r:id="rId16"/>
    <p:sldId id="278" r:id="rId17"/>
    <p:sldId id="280" r:id="rId18"/>
    <p:sldId id="281" r:id="rId19"/>
    <p:sldId id="282" r:id="rId20"/>
    <p:sldId id="270" r:id="rId21"/>
    <p:sldId id="268" r:id="rId22"/>
    <p:sldId id="271" r:id="rId23"/>
    <p:sldId id="285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298036-CD5F-443C-B385-4EA8D301C247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4F48A-08D0-4B29-A547-EFDF85CC97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ulinarymath" TargetMode="External"/><Relationship Id="rId2" Type="http://schemas.openxmlformats.org/officeDocument/2006/relationships/hyperlink" Target="https://tinyurl.com/culinarymath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nyurl.com/apexrecripecal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inyurl.com/apexrecripecal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nyurl.com/apexrecripecal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pexrecripecalc" TargetMode="External"/><Relationship Id="rId2" Type="http://schemas.openxmlformats.org/officeDocument/2006/relationships/hyperlink" Target="https://tinyurl.com/culinarymath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Math in Culinary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8991600" cy="3352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Recipes and Food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Existing Yield, Desired Yield, and Conversion Factor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Recipe Calculator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Measurements and Equivalents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Link for PowerPoint: </a:t>
            </a:r>
            <a:r>
              <a:rPr lang="en-US" sz="2800" b="1" u="sng" dirty="0" smtClean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sz="2800" b="1" u="sng" dirty="0" smtClean="0">
                <a:solidFill>
                  <a:srgbClr val="0070C0"/>
                </a:solidFill>
                <a:hlinkClick r:id="rId2"/>
              </a:rPr>
              <a:t>tinyurl.com/culinarymath1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Recipe Calculator: </a:t>
            </a:r>
            <a:r>
              <a:rPr lang="en-US" sz="2400" b="1" u="sng" dirty="0" smtClean="0">
                <a:solidFill>
                  <a:srgbClr val="0070C0"/>
                </a:solidFill>
                <a:hlinkClick r:id="rId4"/>
              </a:rPr>
              <a:t>https://tinyurl.com/apexrecripecalc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does it cost to make 1 Grilled Cheese Sandwich?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2895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Basic Recipe</a:t>
            </a:r>
          </a:p>
          <a:p>
            <a:r>
              <a:rPr lang="en-US" dirty="0" smtClean="0"/>
              <a:t>Bread = 2 slices</a:t>
            </a:r>
          </a:p>
          <a:p>
            <a:r>
              <a:rPr lang="en-US" dirty="0" smtClean="0"/>
              <a:t>Cheese = 2 slices</a:t>
            </a:r>
          </a:p>
          <a:p>
            <a:r>
              <a:rPr lang="en-US" dirty="0" smtClean="0"/>
              <a:t>Butter = .5 oz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29000" y="2209800"/>
            <a:ext cx="51054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400" b="1" dirty="0"/>
              <a:t>Percentage of Amount Ordered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2 slices/12 slices = 0.166666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2 slices/10 slices = 0.20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0.5 oz/16 oz = 0.03125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4495800"/>
            <a:ext cx="28956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Recipe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Bread = 2 slices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Cheese = 2 slices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Butter = .5 oz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429000" y="4495800"/>
            <a:ext cx="51054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Cost/Ingredient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0.166 X $3.57 = </a:t>
            </a:r>
            <a:r>
              <a:rPr kumimoji="0" lang="en-US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$0.59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0.20 X  $3.05 = </a:t>
            </a:r>
            <a:r>
              <a:rPr kumimoji="0" lang="en-US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$0.61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0.03125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$3.36 = </a:t>
            </a:r>
            <a:r>
              <a:rPr kumimoji="0" lang="en-US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$0.11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does it cost to make 1 Grilled Cheese Sandwich?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981200" y="2895600"/>
            <a:ext cx="5105400" cy="304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Cost/Ingredient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0.166 X $3.57 = $0.59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0.20 X  $3.05 = $0.61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0.03125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$3.36 = $0.11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4500" b="1" u="sng" baseline="0" dirty="0" smtClean="0"/>
              <a:t>Total: $1.31</a:t>
            </a:r>
            <a:endParaRPr kumimoji="0" lang="en-US" sz="4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much should we charge for our grilled cheese sandwich?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much should we charge for our grilled cheese sandwich?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81400"/>
            <a:ext cx="8610600" cy="838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Goal is a food cost of no more than 50%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5800" y="4724400"/>
            <a:ext cx="2971800" cy="167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Cost/Ingredient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0.166 X $3.57 = $0.59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0.20 X  $3.05 = $0.61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0.03125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$3.36 = $0.11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4500" b="1" u="sng" baseline="0" dirty="0" smtClean="0"/>
              <a:t>Total: $1.31</a:t>
            </a:r>
            <a:endParaRPr kumimoji="0" lang="en-US" sz="4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much should we charge for our grilled cheese sandwich?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81400"/>
            <a:ext cx="8610600" cy="838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Goal is a food cost of no more than 50%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5800" y="4724400"/>
            <a:ext cx="2971800" cy="167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Cost/Ingredient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0.166 X $3.57 = $0.59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0.20 X  $3.05 = $0.61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0.03125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$3.36 = $0.11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4500" b="1" u="sng" baseline="0" dirty="0" smtClean="0"/>
              <a:t>Total: $1.31</a:t>
            </a:r>
            <a:endParaRPr kumimoji="0" lang="en-US" sz="4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38600" y="4724400"/>
            <a:ext cx="4648200" cy="144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0000" b="1" u="sng" baseline="0" dirty="0" smtClean="0"/>
              <a:t>$1.31 X 2 = $2.62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0000" b="1" baseline="0" dirty="0" smtClean="0"/>
              <a:t>We</a:t>
            </a:r>
            <a:r>
              <a:rPr lang="en-US" sz="10000" b="1" dirty="0" smtClean="0"/>
              <a:t> need to sell these for at least $2.62/sandwich to hit our goal</a:t>
            </a:r>
            <a:endParaRPr lang="en-US" sz="10000" b="1" baseline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4500" b="1" u="sng" baseline="0" dirty="0" smtClean="0"/>
              <a:t> </a:t>
            </a:r>
            <a:endParaRPr kumimoji="0" lang="en-US" sz="4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Yield, Desired Yield, and Conversion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77012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Existing Yield </a:t>
            </a:r>
            <a:r>
              <a:rPr lang="en-US" sz="2500" dirty="0" smtClean="0"/>
              <a:t>– This is the number of servings that the recipe currently makes</a:t>
            </a:r>
          </a:p>
          <a:p>
            <a:r>
              <a:rPr lang="en-US" sz="2500" b="1" dirty="0" smtClean="0"/>
              <a:t>Desired Yield </a:t>
            </a:r>
            <a:r>
              <a:rPr lang="en-US" sz="2500" dirty="0" smtClean="0"/>
              <a:t>– The actual number of servings we need to create</a:t>
            </a:r>
          </a:p>
          <a:p>
            <a:r>
              <a:rPr lang="en-US" sz="2500" b="1" dirty="0" smtClean="0"/>
              <a:t>Conversion Factor </a:t>
            </a:r>
            <a:r>
              <a:rPr lang="en-US" sz="2500" dirty="0" smtClean="0"/>
              <a:t>– Desired Yield Divided by Existing Yield</a:t>
            </a:r>
          </a:p>
          <a:p>
            <a:pPr lvl="1" algn="ctr">
              <a:buNone/>
            </a:pPr>
            <a:r>
              <a:rPr lang="en-US" sz="2300" b="1" u="sng" dirty="0" smtClean="0"/>
              <a:t>Equation</a:t>
            </a:r>
          </a:p>
          <a:p>
            <a:r>
              <a:rPr lang="en-US" sz="2500" b="1" dirty="0" smtClean="0"/>
              <a:t>(Conversion Factor) </a:t>
            </a:r>
            <a:r>
              <a:rPr lang="en-US" sz="4000" b="1" dirty="0" smtClean="0"/>
              <a:t>=</a:t>
            </a:r>
            <a:r>
              <a:rPr lang="en-US" sz="2500" b="1" dirty="0" smtClean="0"/>
              <a:t> (Desired Yield)</a:t>
            </a:r>
            <a:r>
              <a:rPr lang="en-US" sz="4000" b="1" dirty="0" smtClean="0"/>
              <a:t>/</a:t>
            </a:r>
            <a:r>
              <a:rPr lang="en-US" sz="2500" b="1" dirty="0" smtClean="0"/>
              <a:t>(Existing Yield)</a:t>
            </a:r>
          </a:p>
          <a:p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Yield, Desired Yield, and Conversion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7701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Conversion Factor – Desired Yield Divided by Existing Yield</a:t>
            </a:r>
          </a:p>
          <a:p>
            <a:r>
              <a:rPr lang="en-US" sz="2500" dirty="0" smtClean="0"/>
              <a:t>(Conversion Factor) = (Desired Yield)/(Existing Yield)</a:t>
            </a:r>
          </a:p>
          <a:p>
            <a:r>
              <a:rPr lang="en-US" sz="3000" b="1" dirty="0" smtClean="0"/>
              <a:t>Example. – My Grilled cheese recipe makes 1 serving (Existing Yield), if I need to make 15 sandwiches (Desired Yield), then what is the conversion factor? </a:t>
            </a:r>
            <a:endParaRPr lang="en-US" sz="3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Yield, Desired Yield, and Conversion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7701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Conversion Factor – Desired Yield Divided by Existing Yield</a:t>
            </a:r>
          </a:p>
          <a:p>
            <a:r>
              <a:rPr lang="en-US" sz="2500" dirty="0" smtClean="0"/>
              <a:t>(Conversion Factor) = (Desired Yield)/(Existing Yield)</a:t>
            </a:r>
          </a:p>
          <a:p>
            <a:r>
              <a:rPr lang="en-US" sz="2500" dirty="0" smtClean="0"/>
              <a:t>Ex. – My Grilled cheese recipe makes 1 serving (Existing Yield), if I need to make 15 sandwiches (Desired Yield), then the conversion factor is:</a:t>
            </a:r>
          </a:p>
          <a:p>
            <a:pPr lvl="1"/>
            <a:r>
              <a:rPr lang="en-US" sz="2300" dirty="0" smtClean="0"/>
              <a:t> </a:t>
            </a:r>
            <a:r>
              <a:rPr lang="en-US" sz="3500" b="1" u="sng" dirty="0" smtClean="0"/>
              <a:t>15 is the conversion factor </a:t>
            </a:r>
          </a:p>
          <a:p>
            <a:r>
              <a:rPr lang="en-US" sz="2500" dirty="0" smtClean="0"/>
              <a:t>We need 15 times the ingredients for 15 servings in this situation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Yield, Desired Yield, and Conversion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7701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Conversion Factor – Desired Yield Divided by Existing Yield</a:t>
            </a:r>
          </a:p>
          <a:p>
            <a:r>
              <a:rPr lang="en-US" sz="2500" dirty="0" smtClean="0"/>
              <a:t>(Conversion Factor) = (Desired Yield)/(Existing Yield)</a:t>
            </a:r>
          </a:p>
          <a:p>
            <a:r>
              <a:rPr lang="en-US" sz="3000" b="1" dirty="0" smtClean="0"/>
              <a:t>Conversely, if I have a cookie recipe that makes 100 cookies, and I only need 50 cookies</a:t>
            </a:r>
          </a:p>
          <a:p>
            <a:r>
              <a:rPr lang="en-US" sz="3000" b="1" dirty="0" smtClean="0"/>
              <a:t>What is the Conversion Factor?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Yield, Desired Yield, and Conversion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7701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Conversion Factor – Desired Yield Divided by Existing Yield</a:t>
            </a:r>
          </a:p>
          <a:p>
            <a:r>
              <a:rPr lang="en-US" sz="2500" dirty="0" smtClean="0"/>
              <a:t>(Conversion Factor) = (Desired Yield)/(Existing Yield)</a:t>
            </a:r>
          </a:p>
          <a:p>
            <a:r>
              <a:rPr lang="en-US" sz="2500" dirty="0" smtClean="0"/>
              <a:t>Conversely, if I have a cookie recipe that makes 100 cookies, and I only need 50 cookies, </a:t>
            </a:r>
          </a:p>
          <a:p>
            <a:r>
              <a:rPr lang="en-US" sz="2500" dirty="0" smtClean="0"/>
              <a:t>What is the Conversion Factor?</a:t>
            </a:r>
          </a:p>
          <a:p>
            <a:r>
              <a:rPr lang="en-US" sz="2500" dirty="0" smtClean="0"/>
              <a:t>Then 50 cookies (Desired Yield / 100 cookies (Existing Yield) = </a:t>
            </a:r>
            <a:r>
              <a:rPr lang="en-US" sz="4000" b="1" dirty="0" smtClean="0"/>
              <a:t>0.50 (Conversion Factor)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300" dirty="0" smtClean="0"/>
              <a:t>This means you need half the ingredients</a:t>
            </a:r>
          </a:p>
          <a:p>
            <a:endParaRPr lang="en-US" sz="4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Purchasing from Lowes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Recipe – Grilled Cheese Sandwich</a:t>
            </a:r>
          </a:p>
          <a:p>
            <a:pPr lvl="1"/>
            <a:r>
              <a:rPr lang="en-US" dirty="0" smtClean="0"/>
              <a:t>Bread</a:t>
            </a:r>
          </a:p>
          <a:p>
            <a:pPr lvl="1"/>
            <a:r>
              <a:rPr lang="en-US" dirty="0" smtClean="0"/>
              <a:t>Cheese</a:t>
            </a:r>
          </a:p>
          <a:p>
            <a:pPr lvl="1"/>
            <a:r>
              <a:rPr lang="en-US" dirty="0" smtClean="0"/>
              <a:t>Butter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125" t="43700" r="60000" b="24444"/>
          <a:stretch>
            <a:fillRect/>
          </a:stretch>
        </p:blipFill>
        <p:spPr bwMode="auto">
          <a:xfrm>
            <a:off x="533400" y="3429000"/>
            <a:ext cx="2070462" cy="13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0625" t="37778" r="30217" b="55217"/>
          <a:stretch>
            <a:fillRect/>
          </a:stretch>
        </p:blipFill>
        <p:spPr bwMode="auto">
          <a:xfrm>
            <a:off x="152400" y="4800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57800"/>
            <a:ext cx="2362200" cy="1524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9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slices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9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Price: $3.50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9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Tax:</a:t>
            </a:r>
            <a:r>
              <a:rPr kumimoji="0" lang="en-US" sz="9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$.07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9400" b="1" baseline="0" dirty="0" smtClean="0"/>
              <a:t>Total:</a:t>
            </a:r>
            <a:r>
              <a:rPr lang="en-US" sz="9400" b="1" dirty="0" smtClean="0"/>
              <a:t> $3.57</a:t>
            </a:r>
            <a:endParaRPr kumimoji="0" lang="en-US" sz="9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7046" t="23434" r="63182" b="25793"/>
          <a:stretch>
            <a:fillRect/>
          </a:stretch>
        </p:blipFill>
        <p:spPr bwMode="auto">
          <a:xfrm>
            <a:off x="4038600" y="2667000"/>
            <a:ext cx="1201616" cy="173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l="41212" t="28891" r="21441" b="60944"/>
          <a:stretch>
            <a:fillRect/>
          </a:stretch>
        </p:blipFill>
        <p:spPr bwMode="auto">
          <a:xfrm>
            <a:off x="3124200" y="4495800"/>
            <a:ext cx="2781300" cy="4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429000" y="5029200"/>
            <a:ext cx="2362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 Slices</a:t>
            </a:r>
          </a:p>
          <a:p>
            <a:pPr algn="ctr"/>
            <a:r>
              <a:rPr lang="en-US" sz="2400" b="1" dirty="0" smtClean="0"/>
              <a:t>Price: $2.99</a:t>
            </a:r>
          </a:p>
          <a:p>
            <a:pPr algn="ctr"/>
            <a:r>
              <a:rPr lang="en-US" sz="2400" b="1" dirty="0" smtClean="0"/>
              <a:t>Tax: $.06</a:t>
            </a:r>
          </a:p>
          <a:p>
            <a:pPr algn="ctr"/>
            <a:r>
              <a:rPr lang="en-US" sz="2400" b="1" dirty="0" smtClean="0"/>
              <a:t>Total: $3.05</a:t>
            </a:r>
            <a:endParaRPr lang="en-US" sz="2400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 l="12500" t="31111" r="59375" b="35555"/>
          <a:stretch>
            <a:fillRect/>
          </a:stretch>
        </p:blipFill>
        <p:spPr bwMode="auto">
          <a:xfrm>
            <a:off x="6172200" y="3276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248400" y="4953000"/>
            <a:ext cx="243840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Lowes Salted Butter, 16 oz</a:t>
            </a:r>
          </a:p>
          <a:p>
            <a:pPr algn="ctr"/>
            <a:r>
              <a:rPr lang="en-US" sz="2200" b="1" dirty="0" smtClean="0"/>
              <a:t>Price: $3.29</a:t>
            </a:r>
          </a:p>
          <a:p>
            <a:pPr algn="ctr"/>
            <a:r>
              <a:rPr lang="en-US" sz="2200" b="1" dirty="0" smtClean="0"/>
              <a:t>Tax: $.07</a:t>
            </a:r>
          </a:p>
          <a:p>
            <a:pPr algn="ctr"/>
            <a:r>
              <a:rPr lang="en-US" sz="2200" b="1" dirty="0" smtClean="0"/>
              <a:t>Total: $3.36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915400" cy="609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500" b="1" u="sng" dirty="0" smtClean="0">
                <a:solidFill>
                  <a:srgbClr val="0070C0"/>
                </a:solidFill>
                <a:hlinkClick r:id="rId2"/>
              </a:rPr>
              <a:t>https://tinyurl.com/apexrecripecalc</a:t>
            </a:r>
            <a:endParaRPr lang="en-US" sz="3500" b="1" u="sng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9310" t="16667" r="22780" b="5556"/>
          <a:stretch>
            <a:fillRect/>
          </a:stretch>
        </p:blipFill>
        <p:spPr bwMode="auto">
          <a:xfrm>
            <a:off x="5029200" y="2743200"/>
            <a:ext cx="3966820" cy="299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2667000"/>
            <a:ext cx="480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Type in this link above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Click “File” and “Make a Copy”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Save a copy in your </a:t>
            </a:r>
            <a:r>
              <a:rPr lang="en-US" sz="2500" dirty="0" err="1" smtClean="0"/>
              <a:t>google</a:t>
            </a:r>
            <a:r>
              <a:rPr lang="en-US" sz="2500" dirty="0" smtClean="0"/>
              <a:t> drive and name it accordingly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The Yellow cells represent the places that require your entry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Measurements and Equivalents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625" t="20000" r="37500" b="18889"/>
          <a:stretch>
            <a:fillRect/>
          </a:stretch>
        </p:blipFill>
        <p:spPr bwMode="auto">
          <a:xfrm>
            <a:off x="1752600" y="1447800"/>
            <a:ext cx="5715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via quick </a:t>
            </a:r>
            <a:r>
              <a:rPr lang="en-US" dirty="0" err="1" smtClean="0"/>
              <a:t>google</a:t>
            </a:r>
            <a:r>
              <a:rPr lang="en-US" dirty="0" smtClean="0"/>
              <a:t> searches as well.  I’ve also built a chart on the recipe calculator. It’s important that the unit of measurements are relative to each other to calculate unit cost.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915400" cy="609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500" b="1" u="sng" dirty="0" smtClean="0">
                <a:solidFill>
                  <a:srgbClr val="0070C0"/>
                </a:solidFill>
                <a:hlinkClick r:id="rId2"/>
              </a:rPr>
              <a:t>https://tinyurl.com/apexrecripecalc</a:t>
            </a:r>
            <a:endParaRPr lang="en-US" sz="3500" b="1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Scroll Down on the Recipe Calculator to find conversions for measurements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Your measurement units need to match for the calculator to work correctly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0625" t="14444" r="8750" b="6667"/>
          <a:stretch>
            <a:fillRect/>
          </a:stretch>
        </p:blipFill>
        <p:spPr bwMode="auto">
          <a:xfrm>
            <a:off x="4191000" y="2667000"/>
            <a:ext cx="4729766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617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Craft the ultimate grilled cheese sandwich recipe using: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Lowes Food Online Shopping for ingredients and prices – you pick the type of bread,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Input your ingredients, prices, and amounts per serving (in equivalent units) in to the Recipe Calculator. We should be able to see the unit cost per ingredient and Existing Yield.</a:t>
            </a:r>
          </a:p>
          <a:p>
            <a:pPr marL="880110" lvl="1" indent="-514350"/>
            <a:r>
              <a:rPr lang="en-US" b="1" u="sng" dirty="0" smtClean="0">
                <a:solidFill>
                  <a:srgbClr val="7030A0"/>
                </a:solidFill>
              </a:rPr>
              <a:t>https://tinyurl.com/apexrecripecalc</a:t>
            </a: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out required ingredients to serve 30 people (Desired Yield) using the “recipe calculator)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the completed Google Sheet with jhayes2@wcpss.net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Math in Culinary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8991600" cy="3352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Recipes and Food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Existing Yield, Desired Yield, and Conversion Factor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Recipe Calculator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Measurements and Equivalents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Link for PowerPoint: </a:t>
            </a:r>
            <a:r>
              <a:rPr lang="en-US" sz="2800" b="1" u="sng" dirty="0" smtClean="0">
                <a:solidFill>
                  <a:srgbClr val="0070C0"/>
                </a:solidFill>
                <a:hlinkClick r:id="rId2"/>
              </a:rPr>
              <a:t>https://tinyurl.com/culinarymath1</a:t>
            </a: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Recipe Calculator: </a:t>
            </a:r>
            <a:r>
              <a:rPr lang="en-US" sz="2400" b="1" u="sng" dirty="0" smtClean="0">
                <a:solidFill>
                  <a:srgbClr val="0070C0"/>
                </a:solidFill>
                <a:hlinkClick r:id="rId3"/>
              </a:rPr>
              <a:t>https://tinyurl.com/apexrecripecalc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much should we charge for our grilled cheese sandwich?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does it cost to make 1 Grilled Cheese Sandwich?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209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Purchasing from Lowes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Recipe – Grilled Cheese Sandwich</a:t>
            </a:r>
          </a:p>
          <a:p>
            <a:pPr lvl="1"/>
            <a:r>
              <a:rPr lang="en-US" dirty="0" smtClean="0"/>
              <a:t>Bread</a:t>
            </a:r>
          </a:p>
          <a:p>
            <a:pPr lvl="1"/>
            <a:r>
              <a:rPr lang="en-US" dirty="0" smtClean="0"/>
              <a:t>Cheese</a:t>
            </a:r>
          </a:p>
          <a:p>
            <a:pPr lvl="1"/>
            <a:r>
              <a:rPr lang="en-US" dirty="0" smtClean="0"/>
              <a:t>Butter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125" t="43700" r="60000" b="24444"/>
          <a:stretch>
            <a:fillRect/>
          </a:stretch>
        </p:blipFill>
        <p:spPr bwMode="auto">
          <a:xfrm>
            <a:off x="533400" y="3429000"/>
            <a:ext cx="2070462" cy="13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0625" t="37778" r="30217" b="55217"/>
          <a:stretch>
            <a:fillRect/>
          </a:stretch>
        </p:blipFill>
        <p:spPr bwMode="auto">
          <a:xfrm>
            <a:off x="152400" y="4800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57800"/>
            <a:ext cx="2362200" cy="1524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9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slices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9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Price: $3.50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9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Tax:</a:t>
            </a:r>
            <a:r>
              <a:rPr kumimoji="0" lang="en-US" sz="9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$.07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9400" b="1" baseline="0" dirty="0" smtClean="0"/>
              <a:t>Total:</a:t>
            </a:r>
            <a:r>
              <a:rPr lang="en-US" sz="9400" b="1" dirty="0" smtClean="0"/>
              <a:t> $3.57</a:t>
            </a:r>
            <a:endParaRPr kumimoji="0" lang="en-US" sz="9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7046" t="23434" r="63182" b="25793"/>
          <a:stretch>
            <a:fillRect/>
          </a:stretch>
        </p:blipFill>
        <p:spPr bwMode="auto">
          <a:xfrm>
            <a:off x="4038600" y="2667000"/>
            <a:ext cx="1201616" cy="173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l="41212" t="28891" r="21441" b="60944"/>
          <a:stretch>
            <a:fillRect/>
          </a:stretch>
        </p:blipFill>
        <p:spPr bwMode="auto">
          <a:xfrm>
            <a:off x="3124200" y="4495800"/>
            <a:ext cx="2781300" cy="4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429000" y="5029200"/>
            <a:ext cx="2362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 Slices</a:t>
            </a:r>
          </a:p>
          <a:p>
            <a:pPr algn="ctr"/>
            <a:r>
              <a:rPr lang="en-US" sz="2400" b="1" dirty="0" smtClean="0"/>
              <a:t>Price: $2.99</a:t>
            </a:r>
          </a:p>
          <a:p>
            <a:pPr algn="ctr"/>
            <a:r>
              <a:rPr lang="en-US" sz="2400" b="1" dirty="0" smtClean="0"/>
              <a:t>Tax: $.06</a:t>
            </a:r>
          </a:p>
          <a:p>
            <a:pPr algn="ctr"/>
            <a:r>
              <a:rPr lang="en-US" sz="2400" b="1" dirty="0" smtClean="0"/>
              <a:t>Total: $3.05</a:t>
            </a:r>
            <a:endParaRPr lang="en-US" sz="2400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 l="12500" t="31111" r="59375" b="35555"/>
          <a:stretch>
            <a:fillRect/>
          </a:stretch>
        </p:blipFill>
        <p:spPr bwMode="auto">
          <a:xfrm>
            <a:off x="6172200" y="3276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248400" y="4953000"/>
            <a:ext cx="243840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Lowes Salted Butter, 16 oz</a:t>
            </a:r>
          </a:p>
          <a:p>
            <a:pPr algn="ctr"/>
            <a:r>
              <a:rPr lang="en-US" sz="2200" b="1" dirty="0" smtClean="0"/>
              <a:t>Price: $3.29</a:t>
            </a:r>
          </a:p>
          <a:p>
            <a:pPr algn="ctr"/>
            <a:r>
              <a:rPr lang="en-US" sz="2200" b="1" dirty="0" smtClean="0"/>
              <a:t>Tax: $.07</a:t>
            </a:r>
          </a:p>
          <a:p>
            <a:pPr algn="ctr"/>
            <a:r>
              <a:rPr lang="en-US" sz="2200" b="1" dirty="0" smtClean="0"/>
              <a:t>Total: $3.36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does it cost to make 1 Grilled Cheese Sandwich?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209800"/>
            <a:ext cx="3048000" cy="2209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/>
              <a:t>Basic Recipe</a:t>
            </a:r>
          </a:p>
          <a:p>
            <a:r>
              <a:rPr lang="en-US" b="1" dirty="0" smtClean="0"/>
              <a:t>Bread = 2 slices</a:t>
            </a:r>
          </a:p>
          <a:p>
            <a:r>
              <a:rPr lang="en-US" b="1" dirty="0" smtClean="0"/>
              <a:t>Cheese = 2 slices</a:t>
            </a:r>
          </a:p>
          <a:p>
            <a:r>
              <a:rPr lang="en-US" b="1" dirty="0" smtClean="0"/>
              <a:t>Butter = 0.5 oz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does it cost to make 1 Grilled Cheese Sandwich?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209800"/>
            <a:ext cx="3048000" cy="2209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/>
              <a:t>Basic Recipe</a:t>
            </a:r>
          </a:p>
          <a:p>
            <a:r>
              <a:rPr lang="en-US" b="1" dirty="0" smtClean="0"/>
              <a:t>Bread = 2 slices</a:t>
            </a:r>
          </a:p>
          <a:p>
            <a:r>
              <a:rPr lang="en-US" b="1" dirty="0" smtClean="0"/>
              <a:t>Cheese = 2 slices</a:t>
            </a:r>
          </a:p>
          <a:p>
            <a:r>
              <a:rPr lang="en-US" b="1" dirty="0" smtClean="0"/>
              <a:t>Butter = 0.5 oz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29000" y="2209800"/>
            <a:ext cx="51054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Percentage of Amount Ordered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slices/12 slices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slices/10 slices =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 oz/16 oz =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does it cost to make 1 Grilled Cheese Sandwich?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2895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Basic Recipe</a:t>
            </a:r>
          </a:p>
          <a:p>
            <a:r>
              <a:rPr lang="en-US" dirty="0" smtClean="0"/>
              <a:t>Bread = 2 slices</a:t>
            </a:r>
          </a:p>
          <a:p>
            <a:r>
              <a:rPr lang="en-US" dirty="0" smtClean="0"/>
              <a:t>Cheese = 2 slices</a:t>
            </a:r>
          </a:p>
          <a:p>
            <a:r>
              <a:rPr lang="en-US" dirty="0" smtClean="0"/>
              <a:t>Butter = .5 oz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29000" y="2209800"/>
            <a:ext cx="51054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Percentage of Amount Ordered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slices/12 slices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0.166666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slices/10 slices =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.20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 oz/16 oz =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0.03125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much does it cost to make 1 Grilled Cheese Sandwich?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2895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Basic Recipe</a:t>
            </a:r>
          </a:p>
          <a:p>
            <a:r>
              <a:rPr lang="en-US" dirty="0" smtClean="0"/>
              <a:t>Bread = 2 slices</a:t>
            </a:r>
          </a:p>
          <a:p>
            <a:r>
              <a:rPr lang="en-US" dirty="0" smtClean="0"/>
              <a:t>Cheese = 2 slices</a:t>
            </a:r>
          </a:p>
          <a:p>
            <a:r>
              <a:rPr lang="en-US" dirty="0" smtClean="0"/>
              <a:t>Butter = .5 oz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29000" y="2209800"/>
            <a:ext cx="51054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400" b="1" dirty="0"/>
              <a:t>Percentage of Amount Ordered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2 slices/12 slices = 0.166666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2 slices/10 slices = 0.20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0.5 oz/16 oz = 0.03125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4495800"/>
            <a:ext cx="28956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Recipe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Bread = 2 slices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Cheese = 2 slices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Butter = .5 oz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429000" y="4495800"/>
            <a:ext cx="51054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Cost/Ingredient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0.166 X $3.57 =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0.20 X  $3.05 =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0.03125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$3.36 =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1146</Words>
  <Application>Microsoft Office PowerPoint</Application>
  <PresentationFormat>On-screen Show (4:3)</PresentationFormat>
  <Paragraphs>178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Business Math in Culinary</vt:lpstr>
      <vt:lpstr>Purchasing from Lowes Food</vt:lpstr>
      <vt:lpstr>    How much should we charge for our grilled cheese sandwich?</vt:lpstr>
      <vt:lpstr>How much does it cost to make 1 Grilled Cheese Sandwich?</vt:lpstr>
      <vt:lpstr>Purchasing from Lowes Food</vt:lpstr>
      <vt:lpstr>How much does it cost to make 1 Grilled Cheese Sandwich?</vt:lpstr>
      <vt:lpstr>How much does it cost to make 1 Grilled Cheese Sandwich?</vt:lpstr>
      <vt:lpstr>How much does it cost to make 1 Grilled Cheese Sandwich?</vt:lpstr>
      <vt:lpstr>How much does it cost to make 1 Grilled Cheese Sandwich?</vt:lpstr>
      <vt:lpstr>How much does it cost to make 1 Grilled Cheese Sandwich?</vt:lpstr>
      <vt:lpstr>How much does it cost to make 1 Grilled Cheese Sandwich?</vt:lpstr>
      <vt:lpstr>    How much should we charge for our grilled cheese sandwich?</vt:lpstr>
      <vt:lpstr>    How much should we charge for our grilled cheese sandwich?</vt:lpstr>
      <vt:lpstr>    How much should we charge for our grilled cheese sandwich?</vt:lpstr>
      <vt:lpstr>Existing Yield, Desired Yield, and Conversion Factor</vt:lpstr>
      <vt:lpstr>Existing Yield, Desired Yield, and Conversion Factor</vt:lpstr>
      <vt:lpstr>Existing Yield, Desired Yield, and Conversion Factor</vt:lpstr>
      <vt:lpstr>Existing Yield, Desired Yield, and Conversion Factor</vt:lpstr>
      <vt:lpstr>Existing Yield, Desired Yield, and Conversion Factor</vt:lpstr>
      <vt:lpstr>Recipe Calculator</vt:lpstr>
      <vt:lpstr>Measurements and Equivalents</vt:lpstr>
      <vt:lpstr>Conversion Rates</vt:lpstr>
      <vt:lpstr>Your assignment</vt:lpstr>
      <vt:lpstr>Business Math in Culinary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Math in Culinary</dc:title>
  <dc:creator>Jackson Hayes</dc:creator>
  <cp:lastModifiedBy>Jackson Hayes</cp:lastModifiedBy>
  <cp:revision>8</cp:revision>
  <dcterms:created xsi:type="dcterms:W3CDTF">2020-01-28T18:27:29Z</dcterms:created>
  <dcterms:modified xsi:type="dcterms:W3CDTF">2020-01-29T14:28:33Z</dcterms:modified>
</cp:coreProperties>
</file>